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Default Extension="wdp" ContentType="image/vnd.ms-photo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notesMasterIdLst>
    <p:notesMasterId r:id="rId14"/>
  </p:notesMasterIdLst>
  <p:sldIdLst>
    <p:sldId id="257" r:id="rId2"/>
    <p:sldId id="283" r:id="rId3"/>
    <p:sldId id="284" r:id="rId4"/>
    <p:sldId id="285" r:id="rId5"/>
    <p:sldId id="297" r:id="rId6"/>
    <p:sldId id="298" r:id="rId7"/>
    <p:sldId id="300" r:id="rId8"/>
    <p:sldId id="302" r:id="rId9"/>
    <p:sldId id="303" r:id="rId10"/>
    <p:sldId id="299" r:id="rId11"/>
    <p:sldId id="301" r:id="rId12"/>
    <p:sldId id="29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urabi" initials="Z" lastIdx="1" clrIdx="0">
    <p:extLst>
      <p:ext uri="{19B8F6BF-5375-455C-9EA6-DF929625EA0E}">
        <p15:presenceInfo xmlns="" xmlns:p15="http://schemas.microsoft.com/office/powerpoint/2012/main" userId="Zurab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0BE90"/>
    <a:srgbClr val="0099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09" autoAdjust="0"/>
    <p:restoredTop sz="89946" autoAdjust="0"/>
  </p:normalViewPr>
  <p:slideViewPr>
    <p:cSldViewPr snapToGrid="0">
      <p:cViewPr varScale="1">
        <p:scale>
          <a:sx n="100" d="100"/>
          <a:sy n="100" d="100"/>
        </p:scale>
        <p:origin x="-100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B02436-BECF-4382-A5D4-E8D191F447A8}" type="doc">
      <dgm:prSet loTypeId="urn:microsoft.com/office/officeart/2005/8/layout/equation2" loCatId="process" qsTypeId="urn:microsoft.com/office/officeart/2005/8/quickstyle/simple1" qsCatId="simple" csTypeId="urn:microsoft.com/office/officeart/2005/8/colors/colorful3" csCatId="colorful" phldr="1"/>
      <dgm:spPr/>
    </dgm:pt>
    <dgm:pt modelId="{0D259B9F-454F-421D-BE13-33853F129A84}">
      <dgm:prSet phldrT="[Text]"/>
      <dgm:spPr/>
      <dgm:t>
        <a:bodyPr/>
        <a:lstStyle/>
        <a:p>
          <a:r>
            <a:rPr lang="en-GB" dirty="0"/>
            <a:t>333</a:t>
          </a:r>
        </a:p>
      </dgm:t>
    </dgm:pt>
    <dgm:pt modelId="{1955FE0D-7576-426F-86B6-AAC67468B395}" type="parTrans" cxnId="{7229FE40-3371-45CB-9875-EA304217DD34}">
      <dgm:prSet/>
      <dgm:spPr/>
      <dgm:t>
        <a:bodyPr/>
        <a:lstStyle/>
        <a:p>
          <a:endParaRPr lang="en-GB"/>
        </a:p>
      </dgm:t>
    </dgm:pt>
    <dgm:pt modelId="{F2664663-4E63-4F7C-B827-70BE34DEE68F}" type="sibTrans" cxnId="{7229FE40-3371-45CB-9875-EA304217DD34}">
      <dgm:prSet/>
      <dgm:spPr/>
      <dgm:t>
        <a:bodyPr/>
        <a:lstStyle/>
        <a:p>
          <a:endParaRPr lang="en-GB"/>
        </a:p>
      </dgm:t>
    </dgm:pt>
    <dgm:pt modelId="{7BD83DFE-0698-4797-8BC3-CEFD753DB301}">
      <dgm:prSet phldrT="[Text]"/>
      <dgm:spPr/>
      <dgm:t>
        <a:bodyPr/>
        <a:lstStyle/>
        <a:p>
          <a:r>
            <a:rPr lang="en-GB" dirty="0"/>
            <a:t>591</a:t>
          </a:r>
        </a:p>
      </dgm:t>
    </dgm:pt>
    <dgm:pt modelId="{7DFECD98-7ABF-4954-9C3A-5D852BBE2658}" type="parTrans" cxnId="{1156A1CA-850D-4BFA-8567-281128144C02}">
      <dgm:prSet/>
      <dgm:spPr/>
      <dgm:t>
        <a:bodyPr/>
        <a:lstStyle/>
        <a:p>
          <a:endParaRPr lang="en-GB"/>
        </a:p>
      </dgm:t>
    </dgm:pt>
    <dgm:pt modelId="{EF9F1536-9E28-4AF4-AF6D-BF04B7EE53D4}" type="sibTrans" cxnId="{1156A1CA-850D-4BFA-8567-281128144C02}">
      <dgm:prSet/>
      <dgm:spPr/>
      <dgm:t>
        <a:bodyPr/>
        <a:lstStyle/>
        <a:p>
          <a:endParaRPr lang="en-GB"/>
        </a:p>
      </dgm:t>
    </dgm:pt>
    <dgm:pt modelId="{7E2BA0BD-1692-45D0-88B4-5E2C40969F5B}">
      <dgm:prSet phldrT="[Text]"/>
      <dgm:spPr/>
      <dgm:t>
        <a:bodyPr/>
        <a:lstStyle/>
        <a:p>
          <a:r>
            <a:rPr lang="en-GB" dirty="0"/>
            <a:t>924</a:t>
          </a:r>
        </a:p>
      </dgm:t>
    </dgm:pt>
    <dgm:pt modelId="{5A932715-5B80-4657-830C-785ECEE6FB2E}" type="parTrans" cxnId="{CE8ECA46-4E29-4045-9FB8-D7FBC36DC0F4}">
      <dgm:prSet/>
      <dgm:spPr/>
      <dgm:t>
        <a:bodyPr/>
        <a:lstStyle/>
        <a:p>
          <a:endParaRPr lang="en-GB"/>
        </a:p>
      </dgm:t>
    </dgm:pt>
    <dgm:pt modelId="{DD69520C-8916-4347-98E4-2DD496E204C4}" type="sibTrans" cxnId="{CE8ECA46-4E29-4045-9FB8-D7FBC36DC0F4}">
      <dgm:prSet/>
      <dgm:spPr/>
      <dgm:t>
        <a:bodyPr/>
        <a:lstStyle/>
        <a:p>
          <a:endParaRPr lang="en-GB"/>
        </a:p>
      </dgm:t>
    </dgm:pt>
    <dgm:pt modelId="{CF369F4D-E33F-4022-B185-D7881B7095E9}" type="pres">
      <dgm:prSet presAssocID="{68B02436-BECF-4382-A5D4-E8D191F447A8}" presName="Name0" presStyleCnt="0">
        <dgm:presLayoutVars>
          <dgm:dir/>
          <dgm:resizeHandles val="exact"/>
        </dgm:presLayoutVars>
      </dgm:prSet>
      <dgm:spPr/>
    </dgm:pt>
    <dgm:pt modelId="{33C8D5BE-9D9A-410D-9D79-FAD002A20F9B}" type="pres">
      <dgm:prSet presAssocID="{68B02436-BECF-4382-A5D4-E8D191F447A8}" presName="vNodes" presStyleCnt="0"/>
      <dgm:spPr/>
    </dgm:pt>
    <dgm:pt modelId="{19923F5D-5FBF-4DF4-B2EB-22E45A696A5D}" type="pres">
      <dgm:prSet presAssocID="{0D259B9F-454F-421D-BE13-33853F129A8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20F9A3-556A-4163-BC9C-7FDFB3678E86}" type="pres">
      <dgm:prSet presAssocID="{F2664663-4E63-4F7C-B827-70BE34DEE68F}" presName="spacerT" presStyleCnt="0"/>
      <dgm:spPr/>
    </dgm:pt>
    <dgm:pt modelId="{0C917A02-6453-4946-8408-A05477344BB1}" type="pres">
      <dgm:prSet presAssocID="{F2664663-4E63-4F7C-B827-70BE34DEE68F}" presName="sibTrans" presStyleLbl="sibTrans2D1" presStyleIdx="0" presStyleCnt="2"/>
      <dgm:spPr/>
      <dgm:t>
        <a:bodyPr/>
        <a:lstStyle/>
        <a:p>
          <a:endParaRPr lang="en-US"/>
        </a:p>
      </dgm:t>
    </dgm:pt>
    <dgm:pt modelId="{D0BAB7B1-64E9-42FB-A375-B9EFD3AE6DAD}" type="pres">
      <dgm:prSet presAssocID="{F2664663-4E63-4F7C-B827-70BE34DEE68F}" presName="spacerB" presStyleCnt="0"/>
      <dgm:spPr/>
    </dgm:pt>
    <dgm:pt modelId="{82CCAD17-FE80-4A2F-8AE2-0A839A09DE10}" type="pres">
      <dgm:prSet presAssocID="{7BD83DFE-0698-4797-8BC3-CEFD753DB30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B44821-1AAC-4F8B-B5F9-463AEF91D501}" type="pres">
      <dgm:prSet presAssocID="{68B02436-BECF-4382-A5D4-E8D191F447A8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11F62EAD-717D-4FAF-A581-E395CE4F73B9}" type="pres">
      <dgm:prSet presAssocID="{68B02436-BECF-4382-A5D4-E8D191F447A8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848AC40F-38E7-4BA3-B8B6-2F62CC920EC5}" type="pres">
      <dgm:prSet presAssocID="{68B02436-BECF-4382-A5D4-E8D191F447A8}" presName="lastNode" presStyleLbl="node1" presStyleIdx="2" presStyleCnt="3" custLinFactNeighborX="-9170" custLinFactNeighborY="-38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3A0A89A-CDCF-4F8B-AF2A-1B4DB17E8CDD}" type="presOf" srcId="{EF9F1536-9E28-4AF4-AF6D-BF04B7EE53D4}" destId="{11F62EAD-717D-4FAF-A581-E395CE4F73B9}" srcOrd="1" destOrd="0" presId="urn:microsoft.com/office/officeart/2005/8/layout/equation2"/>
    <dgm:cxn modelId="{471E2C1B-1E68-4CE1-B1A5-1B5B6D45E8A4}" type="presOf" srcId="{EF9F1536-9E28-4AF4-AF6D-BF04B7EE53D4}" destId="{21B44821-1AAC-4F8B-B5F9-463AEF91D501}" srcOrd="0" destOrd="0" presId="urn:microsoft.com/office/officeart/2005/8/layout/equation2"/>
    <dgm:cxn modelId="{B2BC9D5D-7437-4797-8CC3-92B83322D53D}" type="presOf" srcId="{68B02436-BECF-4382-A5D4-E8D191F447A8}" destId="{CF369F4D-E33F-4022-B185-D7881B7095E9}" srcOrd="0" destOrd="0" presId="urn:microsoft.com/office/officeart/2005/8/layout/equation2"/>
    <dgm:cxn modelId="{FEFF8DE2-9EFA-410A-A8AB-C370300E4B53}" type="presOf" srcId="{7E2BA0BD-1692-45D0-88B4-5E2C40969F5B}" destId="{848AC40F-38E7-4BA3-B8B6-2F62CC920EC5}" srcOrd="0" destOrd="0" presId="urn:microsoft.com/office/officeart/2005/8/layout/equation2"/>
    <dgm:cxn modelId="{4CEA9DE6-F2D5-42E1-9218-1DF9ED69F4C2}" type="presOf" srcId="{F2664663-4E63-4F7C-B827-70BE34DEE68F}" destId="{0C917A02-6453-4946-8408-A05477344BB1}" srcOrd="0" destOrd="0" presId="urn:microsoft.com/office/officeart/2005/8/layout/equation2"/>
    <dgm:cxn modelId="{1156A1CA-850D-4BFA-8567-281128144C02}" srcId="{68B02436-BECF-4382-A5D4-E8D191F447A8}" destId="{7BD83DFE-0698-4797-8BC3-CEFD753DB301}" srcOrd="1" destOrd="0" parTransId="{7DFECD98-7ABF-4954-9C3A-5D852BBE2658}" sibTransId="{EF9F1536-9E28-4AF4-AF6D-BF04B7EE53D4}"/>
    <dgm:cxn modelId="{08B0022D-02F7-44FD-969C-FFC563764114}" type="presOf" srcId="{0D259B9F-454F-421D-BE13-33853F129A84}" destId="{19923F5D-5FBF-4DF4-B2EB-22E45A696A5D}" srcOrd="0" destOrd="0" presId="urn:microsoft.com/office/officeart/2005/8/layout/equation2"/>
    <dgm:cxn modelId="{7229FE40-3371-45CB-9875-EA304217DD34}" srcId="{68B02436-BECF-4382-A5D4-E8D191F447A8}" destId="{0D259B9F-454F-421D-BE13-33853F129A84}" srcOrd="0" destOrd="0" parTransId="{1955FE0D-7576-426F-86B6-AAC67468B395}" sibTransId="{F2664663-4E63-4F7C-B827-70BE34DEE68F}"/>
    <dgm:cxn modelId="{CE8ECA46-4E29-4045-9FB8-D7FBC36DC0F4}" srcId="{68B02436-BECF-4382-A5D4-E8D191F447A8}" destId="{7E2BA0BD-1692-45D0-88B4-5E2C40969F5B}" srcOrd="2" destOrd="0" parTransId="{5A932715-5B80-4657-830C-785ECEE6FB2E}" sibTransId="{DD69520C-8916-4347-98E4-2DD496E204C4}"/>
    <dgm:cxn modelId="{8A46BAA8-0624-4D63-9422-95A6590B11A6}" type="presOf" srcId="{7BD83DFE-0698-4797-8BC3-CEFD753DB301}" destId="{82CCAD17-FE80-4A2F-8AE2-0A839A09DE10}" srcOrd="0" destOrd="0" presId="urn:microsoft.com/office/officeart/2005/8/layout/equation2"/>
    <dgm:cxn modelId="{05008074-7ECC-4206-B0AD-7E04434F4904}" type="presParOf" srcId="{CF369F4D-E33F-4022-B185-D7881B7095E9}" destId="{33C8D5BE-9D9A-410D-9D79-FAD002A20F9B}" srcOrd="0" destOrd="0" presId="urn:microsoft.com/office/officeart/2005/8/layout/equation2"/>
    <dgm:cxn modelId="{D3D91417-0234-4816-996C-5BD776D7B543}" type="presParOf" srcId="{33C8D5BE-9D9A-410D-9D79-FAD002A20F9B}" destId="{19923F5D-5FBF-4DF4-B2EB-22E45A696A5D}" srcOrd="0" destOrd="0" presId="urn:microsoft.com/office/officeart/2005/8/layout/equation2"/>
    <dgm:cxn modelId="{721D3F1B-72B2-4302-9609-40D811B2B2B4}" type="presParOf" srcId="{33C8D5BE-9D9A-410D-9D79-FAD002A20F9B}" destId="{4C20F9A3-556A-4163-BC9C-7FDFB3678E86}" srcOrd="1" destOrd="0" presId="urn:microsoft.com/office/officeart/2005/8/layout/equation2"/>
    <dgm:cxn modelId="{8D436C19-E538-4106-A076-AB7A16A15E75}" type="presParOf" srcId="{33C8D5BE-9D9A-410D-9D79-FAD002A20F9B}" destId="{0C917A02-6453-4946-8408-A05477344BB1}" srcOrd="2" destOrd="0" presId="urn:microsoft.com/office/officeart/2005/8/layout/equation2"/>
    <dgm:cxn modelId="{0E01342D-7360-4808-B2BD-3B45D9816EB1}" type="presParOf" srcId="{33C8D5BE-9D9A-410D-9D79-FAD002A20F9B}" destId="{D0BAB7B1-64E9-42FB-A375-B9EFD3AE6DAD}" srcOrd="3" destOrd="0" presId="urn:microsoft.com/office/officeart/2005/8/layout/equation2"/>
    <dgm:cxn modelId="{14747720-017C-4B65-A71E-6BED6532CE12}" type="presParOf" srcId="{33C8D5BE-9D9A-410D-9D79-FAD002A20F9B}" destId="{82CCAD17-FE80-4A2F-8AE2-0A839A09DE10}" srcOrd="4" destOrd="0" presId="urn:microsoft.com/office/officeart/2005/8/layout/equation2"/>
    <dgm:cxn modelId="{99034B3B-984C-4BBB-BD87-5BCAD36F023D}" type="presParOf" srcId="{CF369F4D-E33F-4022-B185-D7881B7095E9}" destId="{21B44821-1AAC-4F8B-B5F9-463AEF91D501}" srcOrd="1" destOrd="0" presId="urn:microsoft.com/office/officeart/2005/8/layout/equation2"/>
    <dgm:cxn modelId="{81425047-DE73-47C7-9B4A-19F05F65A7DB}" type="presParOf" srcId="{21B44821-1AAC-4F8B-B5F9-463AEF91D501}" destId="{11F62EAD-717D-4FAF-A581-E395CE4F73B9}" srcOrd="0" destOrd="0" presId="urn:microsoft.com/office/officeart/2005/8/layout/equation2"/>
    <dgm:cxn modelId="{08962020-94E1-48AF-B06C-3BCCA63374CB}" type="presParOf" srcId="{CF369F4D-E33F-4022-B185-D7881B7095E9}" destId="{848AC40F-38E7-4BA3-B8B6-2F62CC920EC5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50DDA8-A099-4017-89C0-3FB846358330}" type="doc">
      <dgm:prSet loTypeId="urn:microsoft.com/office/officeart/2005/8/layout/arrow2" loCatId="process" qsTypeId="urn:microsoft.com/office/officeart/2005/8/quickstyle/simple2" qsCatId="simple" csTypeId="urn:microsoft.com/office/officeart/2005/8/colors/accent6_1" csCatId="accent6" phldr="1"/>
      <dgm:spPr/>
    </dgm:pt>
    <dgm:pt modelId="{FF6C0274-3FAB-43C4-8C5E-96D3EE3E19CB}">
      <dgm:prSet phldrT="[Text]" custT="1"/>
      <dgm:spPr/>
      <dgm:t>
        <a:bodyPr/>
        <a:lstStyle/>
        <a:p>
          <a:r>
            <a:rPr lang="ka-GE" sz="1800" b="1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იყო 8,400,000ლ</a:t>
          </a:r>
          <a:r>
            <a:rPr lang="ka-GE" sz="1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.</a:t>
          </a:r>
          <a:endParaRPr lang="en-GB" sz="1800" b="1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D27216A-3662-49EA-BED2-5EE53488C135}" type="parTrans" cxnId="{B842F72D-88FB-4206-BC2D-4184EE7969D3}">
      <dgm:prSet/>
      <dgm:spPr/>
      <dgm:t>
        <a:bodyPr/>
        <a:lstStyle/>
        <a:p>
          <a:endParaRPr lang="en-GB"/>
        </a:p>
      </dgm:t>
    </dgm:pt>
    <dgm:pt modelId="{7EEFC963-5044-45F9-83F8-9A6EFFFF08A7}" type="sibTrans" cxnId="{B842F72D-88FB-4206-BC2D-4184EE7969D3}">
      <dgm:prSet/>
      <dgm:spPr/>
      <dgm:t>
        <a:bodyPr/>
        <a:lstStyle/>
        <a:p>
          <a:endParaRPr lang="en-GB"/>
        </a:p>
      </dgm:t>
    </dgm:pt>
    <dgm:pt modelId="{0AE5326C-9A3E-48D8-A385-54836EDC8B74}">
      <dgm:prSet phldrT="[Text]" custT="1"/>
      <dgm:spPr/>
      <dgm:t>
        <a:bodyPr/>
        <a:lstStyle/>
        <a:p>
          <a:r>
            <a:rPr lang="ka-GE" sz="32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48,136,874ლ.</a:t>
          </a:r>
          <a:endParaRPr lang="en-GB" sz="3200" b="1" dirty="0">
            <a:solidFill>
              <a:srgbClr val="C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8C34B9E-32EB-4AB3-BDCB-95BFC60AE15F}" type="parTrans" cxnId="{40F540AC-86D2-45B8-9B34-9FC874C7B2EF}">
      <dgm:prSet/>
      <dgm:spPr/>
      <dgm:t>
        <a:bodyPr/>
        <a:lstStyle/>
        <a:p>
          <a:endParaRPr lang="en-GB"/>
        </a:p>
      </dgm:t>
    </dgm:pt>
    <dgm:pt modelId="{62038621-E91A-4299-A006-CC9B5452B33D}" type="sibTrans" cxnId="{40F540AC-86D2-45B8-9B34-9FC874C7B2EF}">
      <dgm:prSet/>
      <dgm:spPr/>
      <dgm:t>
        <a:bodyPr/>
        <a:lstStyle/>
        <a:p>
          <a:endParaRPr lang="en-GB"/>
        </a:p>
      </dgm:t>
    </dgm:pt>
    <dgm:pt modelId="{A1912F84-7D09-4B97-B70B-5AC86C40A808}" type="pres">
      <dgm:prSet presAssocID="{8850DDA8-A099-4017-89C0-3FB846358330}" presName="arrowDiagram" presStyleCnt="0">
        <dgm:presLayoutVars>
          <dgm:chMax val="5"/>
          <dgm:dir/>
          <dgm:resizeHandles val="exact"/>
        </dgm:presLayoutVars>
      </dgm:prSet>
      <dgm:spPr/>
    </dgm:pt>
    <dgm:pt modelId="{38CDB682-DD5C-4DF7-919B-FC7F4E927C5A}" type="pres">
      <dgm:prSet presAssocID="{8850DDA8-A099-4017-89C0-3FB846358330}" presName="arrow" presStyleLbl="bgShp" presStyleIdx="0" presStyleCnt="1"/>
      <dgm:spPr/>
    </dgm:pt>
    <dgm:pt modelId="{62CC950F-A1A4-434C-9FFC-8F3C0887054E}" type="pres">
      <dgm:prSet presAssocID="{8850DDA8-A099-4017-89C0-3FB846358330}" presName="arrowDiagram2" presStyleCnt="0"/>
      <dgm:spPr/>
    </dgm:pt>
    <dgm:pt modelId="{660E520F-9E00-4AC1-884F-5568EA6C11A8}" type="pres">
      <dgm:prSet presAssocID="{FF6C0274-3FAB-43C4-8C5E-96D3EE3E19CB}" presName="bullet2a" presStyleLbl="node1" presStyleIdx="0" presStyleCnt="2"/>
      <dgm:spPr/>
    </dgm:pt>
    <dgm:pt modelId="{000B55D0-1905-4BEF-8232-E2EDE66F18E3}" type="pres">
      <dgm:prSet presAssocID="{FF6C0274-3FAB-43C4-8C5E-96D3EE3E19CB}" presName="textBox2a" presStyleLbl="revTx" presStyleIdx="0" presStyleCnt="2" custScaleX="199649" custLinFactNeighborX="9648" custLinFactNeighborY="231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25FDEC-91FE-42FC-A161-E96B2967BEA1}" type="pres">
      <dgm:prSet presAssocID="{0AE5326C-9A3E-48D8-A385-54836EDC8B74}" presName="bullet2b" presStyleLbl="node1" presStyleIdx="1" presStyleCnt="2"/>
      <dgm:spPr/>
    </dgm:pt>
    <dgm:pt modelId="{3BCD3FEF-62E3-41DD-BD44-86D6678E3B96}" type="pres">
      <dgm:prSet presAssocID="{0AE5326C-9A3E-48D8-A385-54836EDC8B74}" presName="textBox2b" presStyleLbl="revTx" presStyleIdx="1" presStyleCnt="2" custScaleX="292940" custScaleY="58499" custLinFactNeighborX="-50654" custLinFactNeighborY="-647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842F72D-88FB-4206-BC2D-4184EE7969D3}" srcId="{8850DDA8-A099-4017-89C0-3FB846358330}" destId="{FF6C0274-3FAB-43C4-8C5E-96D3EE3E19CB}" srcOrd="0" destOrd="0" parTransId="{0D27216A-3662-49EA-BED2-5EE53488C135}" sibTransId="{7EEFC963-5044-45F9-83F8-9A6EFFFF08A7}"/>
    <dgm:cxn modelId="{788C1217-8721-4B26-B893-EF8D3BC17809}" type="presOf" srcId="{FF6C0274-3FAB-43C4-8C5E-96D3EE3E19CB}" destId="{000B55D0-1905-4BEF-8232-E2EDE66F18E3}" srcOrd="0" destOrd="0" presId="urn:microsoft.com/office/officeart/2005/8/layout/arrow2"/>
    <dgm:cxn modelId="{BC14CAAD-EDEF-4EF7-A842-C1FAF77051E1}" type="presOf" srcId="{0AE5326C-9A3E-48D8-A385-54836EDC8B74}" destId="{3BCD3FEF-62E3-41DD-BD44-86D6678E3B96}" srcOrd="0" destOrd="0" presId="urn:microsoft.com/office/officeart/2005/8/layout/arrow2"/>
    <dgm:cxn modelId="{40F540AC-86D2-45B8-9B34-9FC874C7B2EF}" srcId="{8850DDA8-A099-4017-89C0-3FB846358330}" destId="{0AE5326C-9A3E-48D8-A385-54836EDC8B74}" srcOrd="1" destOrd="0" parTransId="{E8C34B9E-32EB-4AB3-BDCB-95BFC60AE15F}" sibTransId="{62038621-E91A-4299-A006-CC9B5452B33D}"/>
    <dgm:cxn modelId="{E9FA782A-1553-480B-8134-69A8D0928096}" type="presOf" srcId="{8850DDA8-A099-4017-89C0-3FB846358330}" destId="{A1912F84-7D09-4B97-B70B-5AC86C40A808}" srcOrd="0" destOrd="0" presId="urn:microsoft.com/office/officeart/2005/8/layout/arrow2"/>
    <dgm:cxn modelId="{A6448130-4DD1-4285-8EBC-9A96AC5EAC95}" type="presParOf" srcId="{A1912F84-7D09-4B97-B70B-5AC86C40A808}" destId="{38CDB682-DD5C-4DF7-919B-FC7F4E927C5A}" srcOrd="0" destOrd="0" presId="urn:microsoft.com/office/officeart/2005/8/layout/arrow2"/>
    <dgm:cxn modelId="{AEBDBD80-B023-4C56-A0BD-BE11160BE0FF}" type="presParOf" srcId="{A1912F84-7D09-4B97-B70B-5AC86C40A808}" destId="{62CC950F-A1A4-434C-9FFC-8F3C0887054E}" srcOrd="1" destOrd="0" presId="urn:microsoft.com/office/officeart/2005/8/layout/arrow2"/>
    <dgm:cxn modelId="{B1866EC5-E8D1-48E1-B957-D4121C94DC7D}" type="presParOf" srcId="{62CC950F-A1A4-434C-9FFC-8F3C0887054E}" destId="{660E520F-9E00-4AC1-884F-5568EA6C11A8}" srcOrd="0" destOrd="0" presId="urn:microsoft.com/office/officeart/2005/8/layout/arrow2"/>
    <dgm:cxn modelId="{83C870B6-69F8-4676-9930-851685BFC963}" type="presParOf" srcId="{62CC950F-A1A4-434C-9FFC-8F3C0887054E}" destId="{000B55D0-1905-4BEF-8232-E2EDE66F18E3}" srcOrd="1" destOrd="0" presId="urn:microsoft.com/office/officeart/2005/8/layout/arrow2"/>
    <dgm:cxn modelId="{BA2089BE-545B-45B7-B68C-1D546A082883}" type="presParOf" srcId="{62CC950F-A1A4-434C-9FFC-8F3C0887054E}" destId="{B425FDEC-91FE-42FC-A161-E96B2967BEA1}" srcOrd="2" destOrd="0" presId="urn:microsoft.com/office/officeart/2005/8/layout/arrow2"/>
    <dgm:cxn modelId="{45C1D88A-9196-4E7A-886B-81C2E2072551}" type="presParOf" srcId="{62CC950F-A1A4-434C-9FFC-8F3C0887054E}" destId="{3BCD3FEF-62E3-41DD-BD44-86D6678E3B96}" srcOrd="3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B02436-BECF-4382-A5D4-E8D191F447A8}" type="doc">
      <dgm:prSet loTypeId="urn:microsoft.com/office/officeart/2005/8/layout/arrow2" loCatId="process" qsTypeId="urn:microsoft.com/office/officeart/2005/8/quickstyle/simple1" qsCatId="simple" csTypeId="urn:microsoft.com/office/officeart/2005/8/colors/accent2_2" csCatId="accent2" phldr="1"/>
      <dgm:spPr/>
    </dgm:pt>
    <dgm:pt modelId="{9586AAAD-BFE8-4629-9E49-55490D9B1BA7}">
      <dgm:prSet phldrT="[Text]" custT="1"/>
      <dgm:spPr/>
      <dgm:t>
        <a:bodyPr/>
        <a:lstStyle/>
        <a:p>
          <a:r>
            <a:rPr lang="ka-GE" sz="2000" b="1" dirty="0" smtClean="0">
              <a:solidFill>
                <a:schemeClr val="accent1">
                  <a:lumMod val="75000"/>
                </a:schemeClr>
              </a:solidFill>
              <a:latin typeface="+mn-lt"/>
              <a:cs typeface="Calibri" panose="020F0502020204030204" pitchFamily="34" charset="0"/>
            </a:rPr>
            <a:t>იყო 1,100,000ლ</a:t>
          </a:r>
          <a:r>
            <a:rPr lang="ka-GE" sz="2000" b="1" dirty="0">
              <a:solidFill>
                <a:schemeClr val="accent1">
                  <a:lumMod val="75000"/>
                </a:schemeClr>
              </a:solidFill>
              <a:latin typeface="+mn-lt"/>
              <a:cs typeface="Calibri" panose="020F0502020204030204" pitchFamily="34" charset="0"/>
            </a:rPr>
            <a:t>.</a:t>
          </a:r>
          <a:endParaRPr lang="en-GB" sz="2000" b="1" dirty="0">
            <a:solidFill>
              <a:schemeClr val="accent1">
                <a:lumMod val="7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9D0401D2-CB08-4FAC-B604-600F50873E51}" type="parTrans" cxnId="{00437E1F-9E08-4CA5-AED9-58E1122E099E}">
      <dgm:prSet/>
      <dgm:spPr/>
      <dgm:t>
        <a:bodyPr/>
        <a:lstStyle/>
        <a:p>
          <a:endParaRPr lang="en-GB"/>
        </a:p>
      </dgm:t>
    </dgm:pt>
    <dgm:pt modelId="{0763A7CA-6A6A-4A30-B706-1B389C24164D}" type="sibTrans" cxnId="{00437E1F-9E08-4CA5-AED9-58E1122E099E}">
      <dgm:prSet/>
      <dgm:spPr/>
      <dgm:t>
        <a:bodyPr/>
        <a:lstStyle/>
        <a:p>
          <a:endParaRPr lang="en-GB"/>
        </a:p>
      </dgm:t>
    </dgm:pt>
    <dgm:pt modelId="{5F22BEBB-0563-4685-B3B7-A20D86CFFC7A}">
      <dgm:prSet phldrT="[Text]" custT="1"/>
      <dgm:spPr/>
      <dgm:t>
        <a:bodyPr/>
        <a:lstStyle/>
        <a:p>
          <a:r>
            <a:rPr lang="ka-GE" sz="3200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5,473,300ლ</a:t>
          </a:r>
          <a:r>
            <a:rPr lang="ka-GE" sz="3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rPr>
            <a:t>.</a:t>
          </a:r>
          <a:endParaRPr lang="en-GB" sz="3200" b="1" dirty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40E4166-8C77-4711-886E-4B504BE86690}" type="parTrans" cxnId="{0A6162CE-779A-4FDD-95EC-6DA2210BDB0E}">
      <dgm:prSet/>
      <dgm:spPr/>
      <dgm:t>
        <a:bodyPr/>
        <a:lstStyle/>
        <a:p>
          <a:endParaRPr lang="en-GB"/>
        </a:p>
      </dgm:t>
    </dgm:pt>
    <dgm:pt modelId="{145FE6BF-AA70-4DE0-BB43-0C3E4F2E7986}" type="sibTrans" cxnId="{0A6162CE-779A-4FDD-95EC-6DA2210BDB0E}">
      <dgm:prSet/>
      <dgm:spPr/>
      <dgm:t>
        <a:bodyPr/>
        <a:lstStyle/>
        <a:p>
          <a:endParaRPr lang="en-GB"/>
        </a:p>
      </dgm:t>
    </dgm:pt>
    <dgm:pt modelId="{E11C03AC-0E54-461D-806D-6A2739575C66}" type="pres">
      <dgm:prSet presAssocID="{68B02436-BECF-4382-A5D4-E8D191F447A8}" presName="arrowDiagram" presStyleCnt="0">
        <dgm:presLayoutVars>
          <dgm:chMax val="5"/>
          <dgm:dir/>
          <dgm:resizeHandles val="exact"/>
        </dgm:presLayoutVars>
      </dgm:prSet>
      <dgm:spPr/>
    </dgm:pt>
    <dgm:pt modelId="{D55E46CA-59C3-4875-ACB4-1B9B86A6C7A8}" type="pres">
      <dgm:prSet presAssocID="{68B02436-BECF-4382-A5D4-E8D191F447A8}" presName="arrow" presStyleLbl="bgShp" presStyleIdx="0" presStyleCnt="1"/>
      <dgm:spPr/>
    </dgm:pt>
    <dgm:pt modelId="{4DB77E6B-192B-40A0-A6DF-0B82BE30CA4B}" type="pres">
      <dgm:prSet presAssocID="{68B02436-BECF-4382-A5D4-E8D191F447A8}" presName="arrowDiagram2" presStyleCnt="0"/>
      <dgm:spPr/>
    </dgm:pt>
    <dgm:pt modelId="{50DB094E-921E-4C58-9F00-76A4479E1D87}" type="pres">
      <dgm:prSet presAssocID="{9586AAAD-BFE8-4629-9E49-55490D9B1BA7}" presName="bullet2a" presStyleLbl="node1" presStyleIdx="0" presStyleCnt="2"/>
      <dgm:spPr/>
    </dgm:pt>
    <dgm:pt modelId="{B138CF9A-D7DD-489A-85A1-A147821AE4AA}" type="pres">
      <dgm:prSet presAssocID="{9586AAAD-BFE8-4629-9E49-55490D9B1BA7}" presName="textBox2a" presStyleLbl="revTx" presStyleIdx="0" presStyleCnt="2" custScaleX="252456" custLinFactNeighborX="30831" custLinFactNeighborY="156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C519B1-08EB-4210-9FA9-EC21076097E5}" type="pres">
      <dgm:prSet presAssocID="{5F22BEBB-0563-4685-B3B7-A20D86CFFC7A}" presName="bullet2b" presStyleLbl="node1" presStyleIdx="1" presStyleCnt="2"/>
      <dgm:spPr/>
    </dgm:pt>
    <dgm:pt modelId="{485F99B3-71C9-47D4-8CD0-6FB33CDA8981}" type="pres">
      <dgm:prSet presAssocID="{5F22BEBB-0563-4685-B3B7-A20D86CFFC7A}" presName="textBox2b" presStyleLbl="revTx" presStyleIdx="1" presStyleCnt="2" custScaleX="271603" custScaleY="31903" custLinFactNeighborX="-51249" custLinFactNeighborY="-747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0437E1F-9E08-4CA5-AED9-58E1122E099E}" srcId="{68B02436-BECF-4382-A5D4-E8D191F447A8}" destId="{9586AAAD-BFE8-4629-9E49-55490D9B1BA7}" srcOrd="0" destOrd="0" parTransId="{9D0401D2-CB08-4FAC-B604-600F50873E51}" sibTransId="{0763A7CA-6A6A-4A30-B706-1B389C24164D}"/>
    <dgm:cxn modelId="{009B0D9B-D48D-49B6-ADEC-79932BDCDCDA}" type="presOf" srcId="{9586AAAD-BFE8-4629-9E49-55490D9B1BA7}" destId="{B138CF9A-D7DD-489A-85A1-A147821AE4AA}" srcOrd="0" destOrd="0" presId="urn:microsoft.com/office/officeart/2005/8/layout/arrow2"/>
    <dgm:cxn modelId="{FD1BA1C7-B94D-4A74-A811-95A908D1154E}" type="presOf" srcId="{68B02436-BECF-4382-A5D4-E8D191F447A8}" destId="{E11C03AC-0E54-461D-806D-6A2739575C66}" srcOrd="0" destOrd="0" presId="urn:microsoft.com/office/officeart/2005/8/layout/arrow2"/>
    <dgm:cxn modelId="{0A6162CE-779A-4FDD-95EC-6DA2210BDB0E}" srcId="{68B02436-BECF-4382-A5D4-E8D191F447A8}" destId="{5F22BEBB-0563-4685-B3B7-A20D86CFFC7A}" srcOrd="1" destOrd="0" parTransId="{E40E4166-8C77-4711-886E-4B504BE86690}" sibTransId="{145FE6BF-AA70-4DE0-BB43-0C3E4F2E7986}"/>
    <dgm:cxn modelId="{C8517A36-AED3-4415-9DFC-39234D4A1BB7}" type="presOf" srcId="{5F22BEBB-0563-4685-B3B7-A20D86CFFC7A}" destId="{485F99B3-71C9-47D4-8CD0-6FB33CDA8981}" srcOrd="0" destOrd="0" presId="urn:microsoft.com/office/officeart/2005/8/layout/arrow2"/>
    <dgm:cxn modelId="{92A569E2-8737-4BB4-99D2-01C4D756545F}" type="presParOf" srcId="{E11C03AC-0E54-461D-806D-6A2739575C66}" destId="{D55E46CA-59C3-4875-ACB4-1B9B86A6C7A8}" srcOrd="0" destOrd="0" presId="urn:microsoft.com/office/officeart/2005/8/layout/arrow2"/>
    <dgm:cxn modelId="{F8D1F41E-8A70-4937-8B73-91C9286D1E3A}" type="presParOf" srcId="{E11C03AC-0E54-461D-806D-6A2739575C66}" destId="{4DB77E6B-192B-40A0-A6DF-0B82BE30CA4B}" srcOrd="1" destOrd="0" presId="urn:microsoft.com/office/officeart/2005/8/layout/arrow2"/>
    <dgm:cxn modelId="{349DB8AE-13A7-4FF7-A385-8E3CCE09B3CC}" type="presParOf" srcId="{4DB77E6B-192B-40A0-A6DF-0B82BE30CA4B}" destId="{50DB094E-921E-4C58-9F00-76A4479E1D87}" srcOrd="0" destOrd="0" presId="urn:microsoft.com/office/officeart/2005/8/layout/arrow2"/>
    <dgm:cxn modelId="{5C972152-0705-4C4A-B397-E1763330F7A9}" type="presParOf" srcId="{4DB77E6B-192B-40A0-A6DF-0B82BE30CA4B}" destId="{B138CF9A-D7DD-489A-85A1-A147821AE4AA}" srcOrd="1" destOrd="0" presId="urn:microsoft.com/office/officeart/2005/8/layout/arrow2"/>
    <dgm:cxn modelId="{04C88ACF-E5BC-41A9-9844-3B448E6393E5}" type="presParOf" srcId="{4DB77E6B-192B-40A0-A6DF-0B82BE30CA4B}" destId="{27C519B1-08EB-4210-9FA9-EC21076097E5}" srcOrd="2" destOrd="0" presId="urn:microsoft.com/office/officeart/2005/8/layout/arrow2"/>
    <dgm:cxn modelId="{E78A816E-7BD0-4957-A6B0-B8316F6A2F69}" type="presParOf" srcId="{4DB77E6B-192B-40A0-A6DF-0B82BE30CA4B}" destId="{485F99B3-71C9-47D4-8CD0-6FB33CDA8981}" srcOrd="3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38CED5-9507-47AB-863F-BFE5F9BCB97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1AD38E6-7F26-436B-A2B1-8F9423AA3CDB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pPr algn="ctr"/>
          <a:r>
            <a:rPr lang="ka-GE" sz="1600" b="1" u="sng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გაიხსნა</a:t>
          </a:r>
          <a:r>
            <a:rPr lang="ka-GE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 მარნეულის ძალადობის მსხვერპლთა მომსახურების </a:t>
          </a:r>
          <a:r>
            <a:rPr lang="ka-GE" sz="1600" b="1" u="sng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კრიზისული ცენტრი.</a:t>
          </a:r>
          <a:endParaRPr lang="en-US" sz="1600" b="1" u="sng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AF654BA0-9E29-475A-AA2F-1AAEF63B8E4C}" type="parTrans" cxnId="{098A4173-B29C-4C20-962B-5CB759A5800B}">
      <dgm:prSet/>
      <dgm:spPr/>
      <dgm:t>
        <a:bodyPr/>
        <a:lstStyle/>
        <a:p>
          <a:endParaRPr lang="en-US"/>
        </a:p>
      </dgm:t>
    </dgm:pt>
    <dgm:pt modelId="{9026C5D8-5399-4AFC-86D0-FF42DA626179}" type="sibTrans" cxnId="{098A4173-B29C-4C20-962B-5CB759A5800B}">
      <dgm:prSet/>
      <dgm:spPr/>
      <dgm:t>
        <a:bodyPr/>
        <a:lstStyle/>
        <a:p>
          <a:endParaRPr lang="en-US"/>
        </a:p>
      </dgm:t>
    </dgm:pt>
    <dgm:pt modelId="{69C796E6-7844-4C53-BA42-09DDEB8EABA4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pPr algn="ctr"/>
          <a:r>
            <a:rPr lang="ka-GE" sz="1600" b="1" u="sng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რეკონსტრუქცია ჩაუტარდა</a:t>
          </a:r>
          <a:r>
            <a:rPr lang="ka-GE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 თბილისის ადამიანით ვაჭრობის  (ტრეფიკინგის) და ძალადობის მსხვერპლთა მომსახურების დაწესებულება - </a:t>
          </a:r>
          <a:r>
            <a:rPr lang="ka-GE" sz="1600" b="1" u="sng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თავშესაფარს.</a:t>
          </a:r>
          <a:endParaRPr lang="en-US" sz="1600" b="1" u="sng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03DDCCB3-F195-4A34-A6C0-A390F162EC87}" type="parTrans" cxnId="{792E06B4-4DA4-4492-AE31-68D1B0021583}">
      <dgm:prSet/>
      <dgm:spPr/>
      <dgm:t>
        <a:bodyPr/>
        <a:lstStyle/>
        <a:p>
          <a:endParaRPr lang="en-US"/>
        </a:p>
      </dgm:t>
    </dgm:pt>
    <dgm:pt modelId="{14849F90-8CB0-42F7-BADA-232BD1D40B0E}" type="sibTrans" cxnId="{792E06B4-4DA4-4492-AE31-68D1B0021583}">
      <dgm:prSet/>
      <dgm:spPr/>
      <dgm:t>
        <a:bodyPr/>
        <a:lstStyle/>
        <a:p>
          <a:endParaRPr lang="en-US"/>
        </a:p>
      </dgm:t>
    </dgm:pt>
    <dgm:pt modelId="{67E7F1C9-9CAD-4AD7-936B-1A84FE65D415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r>
            <a:rPr lang="ka-GE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ფუნქციონირება დაიწყო </a:t>
          </a:r>
          <a:r>
            <a:rPr lang="ka-GE" sz="1600" b="1" u="sng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ბავშვთა დახმარების</a:t>
          </a:r>
          <a:r>
            <a:rPr lang="ka-GE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 ცხელმა ხაზმა </a:t>
          </a:r>
          <a:r>
            <a:rPr lang="ka-GE" sz="1600" b="1" dirty="0" smtClean="0">
              <a:solidFill>
                <a:srgbClr val="FF0000"/>
              </a:solidFill>
              <a:latin typeface="+mn-lt"/>
              <a:cs typeface="Calibri" panose="020F0502020204030204" pitchFamily="34" charset="0"/>
            </a:rPr>
            <a:t>111</a:t>
          </a:r>
          <a:r>
            <a:rPr lang="ka-GE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. </a:t>
          </a:r>
          <a:endParaRPr lang="en-US" sz="1600" b="1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564B4350-66CB-490E-9CA0-327695F2BAF7}" type="parTrans" cxnId="{0C48D76D-716E-4933-9E59-61F396A1C871}">
      <dgm:prSet/>
      <dgm:spPr/>
      <dgm:t>
        <a:bodyPr/>
        <a:lstStyle/>
        <a:p>
          <a:endParaRPr lang="en-US"/>
        </a:p>
      </dgm:t>
    </dgm:pt>
    <dgm:pt modelId="{1E79BA83-6761-4D98-BD2D-B74107B4809B}" type="sibTrans" cxnId="{0C48D76D-716E-4933-9E59-61F396A1C871}">
      <dgm:prSet/>
      <dgm:spPr/>
      <dgm:t>
        <a:bodyPr/>
        <a:lstStyle/>
        <a:p>
          <a:endParaRPr lang="en-US"/>
        </a:p>
      </dgm:t>
    </dgm:pt>
    <dgm:pt modelId="{BABDC330-6579-42C6-9AF3-3A27116D89A9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pPr algn="ctr"/>
          <a:r>
            <a:rPr lang="ka-GE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ჩატარდა </a:t>
          </a:r>
          <a:r>
            <a:rPr lang="ka-GE" altLang="en-US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თავშესაფრებისა და კრიზისული ცენტრების მომსახურების ეფექტიანობის შეფასება</a:t>
          </a:r>
          <a:r>
            <a:rPr lang="en-GB" altLang="en-US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 - </a:t>
          </a:r>
          <a:r>
            <a:rPr lang="ka-GE" altLang="en-US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გამოკითხული ბენეფიციარების 94% -მა სერვისები ეფექტიანად შეაფასა.</a:t>
          </a:r>
          <a:endParaRPr lang="en-US" sz="1600" b="1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2D969E41-10E6-4054-B9BC-8DD1093F7170}" type="parTrans" cxnId="{659198C6-7900-47C1-9AB8-99C856CFD1F4}">
      <dgm:prSet/>
      <dgm:spPr/>
      <dgm:t>
        <a:bodyPr/>
        <a:lstStyle/>
        <a:p>
          <a:endParaRPr lang="en-US"/>
        </a:p>
      </dgm:t>
    </dgm:pt>
    <dgm:pt modelId="{3F19F79E-0EF9-4232-BCCF-5B99E1EFD97F}" type="sibTrans" cxnId="{659198C6-7900-47C1-9AB8-99C856CFD1F4}">
      <dgm:prSet/>
      <dgm:spPr/>
      <dgm:t>
        <a:bodyPr/>
        <a:lstStyle/>
        <a:p>
          <a:endParaRPr lang="en-US"/>
        </a:p>
      </dgm:t>
    </dgm:pt>
    <dgm:pt modelId="{953FF00F-25BE-49E8-BFA1-5675A64BDC0A}" type="pres">
      <dgm:prSet presAssocID="{6038CED5-9507-47AB-863F-BFE5F9BCB97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1FE4F8-3387-462B-85B5-8535144058A9}" type="pres">
      <dgm:prSet presAssocID="{11AD38E6-7F26-436B-A2B1-8F9423AA3CDB}" presName="parentText" presStyleLbl="node1" presStyleIdx="0" presStyleCnt="4" custScaleY="76911" custLinFactY="-5066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F22158-B404-498A-A6DB-7C8B4C88F30A}" type="pres">
      <dgm:prSet presAssocID="{9026C5D8-5399-4AFC-86D0-FF42DA626179}" presName="spacer" presStyleCnt="0"/>
      <dgm:spPr/>
    </dgm:pt>
    <dgm:pt modelId="{F90D53DC-5B48-4767-BCFA-77D282BCC3D2}" type="pres">
      <dgm:prSet presAssocID="{69C796E6-7844-4C53-BA42-09DDEB8EABA4}" presName="parentText" presStyleLbl="node1" presStyleIdx="1" presStyleCnt="4" custScaleY="84269" custLinFactY="-19447" custLinFactNeighborX="-13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66447B-2E4E-452B-BA7B-78CA488EE545}" type="pres">
      <dgm:prSet presAssocID="{14849F90-8CB0-42F7-BADA-232BD1D40B0E}" presName="spacer" presStyleCnt="0"/>
      <dgm:spPr/>
    </dgm:pt>
    <dgm:pt modelId="{3E498579-2306-48B8-AD5D-2277407012B3}" type="pres">
      <dgm:prSet presAssocID="{67E7F1C9-9CAD-4AD7-936B-1A84FE65D415}" presName="parentText" presStyleLbl="node1" presStyleIdx="2" presStyleCnt="4" custScaleY="87141" custLinFactY="100000" custLinFactNeighborX="-136" custLinFactNeighborY="11527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6119EC-BB46-4032-B46F-75E01451069B}" type="pres">
      <dgm:prSet presAssocID="{1E79BA83-6761-4D98-BD2D-B74107B4809B}" presName="spacer" presStyleCnt="0"/>
      <dgm:spPr/>
    </dgm:pt>
    <dgm:pt modelId="{61FB187F-4488-4457-99AC-F6ABA69EBDF2}" type="pres">
      <dgm:prSet presAssocID="{BABDC330-6579-42C6-9AF3-3A27116D89A9}" presName="parentText" presStyleLbl="node1" presStyleIdx="3" presStyleCnt="4" custScaleY="92736" custLinFactY="-99941" custLinFactNeighborX="-54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8A4173-B29C-4C20-962B-5CB759A5800B}" srcId="{6038CED5-9507-47AB-863F-BFE5F9BCB971}" destId="{11AD38E6-7F26-436B-A2B1-8F9423AA3CDB}" srcOrd="0" destOrd="0" parTransId="{AF654BA0-9E29-475A-AA2F-1AAEF63B8E4C}" sibTransId="{9026C5D8-5399-4AFC-86D0-FF42DA626179}"/>
    <dgm:cxn modelId="{0C48D76D-716E-4933-9E59-61F396A1C871}" srcId="{6038CED5-9507-47AB-863F-BFE5F9BCB971}" destId="{67E7F1C9-9CAD-4AD7-936B-1A84FE65D415}" srcOrd="2" destOrd="0" parTransId="{564B4350-66CB-490E-9CA0-327695F2BAF7}" sibTransId="{1E79BA83-6761-4D98-BD2D-B74107B4809B}"/>
    <dgm:cxn modelId="{7DF75721-7BF7-41C2-8EB8-D7F45AB4C8A1}" type="presOf" srcId="{6038CED5-9507-47AB-863F-BFE5F9BCB971}" destId="{953FF00F-25BE-49E8-BFA1-5675A64BDC0A}" srcOrd="0" destOrd="0" presId="urn:microsoft.com/office/officeart/2005/8/layout/vList2"/>
    <dgm:cxn modelId="{AA573794-5DA5-47B5-8724-24B7AC1D0E8B}" type="presOf" srcId="{67E7F1C9-9CAD-4AD7-936B-1A84FE65D415}" destId="{3E498579-2306-48B8-AD5D-2277407012B3}" srcOrd="0" destOrd="0" presId="urn:microsoft.com/office/officeart/2005/8/layout/vList2"/>
    <dgm:cxn modelId="{10F8820A-6B85-42E8-B397-6306324D486F}" type="presOf" srcId="{11AD38E6-7F26-436B-A2B1-8F9423AA3CDB}" destId="{381FE4F8-3387-462B-85B5-8535144058A9}" srcOrd="0" destOrd="0" presId="urn:microsoft.com/office/officeart/2005/8/layout/vList2"/>
    <dgm:cxn modelId="{95DE9D73-2225-4310-8156-DBC328FCEE5E}" type="presOf" srcId="{BABDC330-6579-42C6-9AF3-3A27116D89A9}" destId="{61FB187F-4488-4457-99AC-F6ABA69EBDF2}" srcOrd="0" destOrd="0" presId="urn:microsoft.com/office/officeart/2005/8/layout/vList2"/>
    <dgm:cxn modelId="{658A24D7-C1A7-4EA7-8074-CF258E6C337E}" type="presOf" srcId="{69C796E6-7844-4C53-BA42-09DDEB8EABA4}" destId="{F90D53DC-5B48-4767-BCFA-77D282BCC3D2}" srcOrd="0" destOrd="0" presId="urn:microsoft.com/office/officeart/2005/8/layout/vList2"/>
    <dgm:cxn modelId="{792E06B4-4DA4-4492-AE31-68D1B0021583}" srcId="{6038CED5-9507-47AB-863F-BFE5F9BCB971}" destId="{69C796E6-7844-4C53-BA42-09DDEB8EABA4}" srcOrd="1" destOrd="0" parTransId="{03DDCCB3-F195-4A34-A6C0-A390F162EC87}" sibTransId="{14849F90-8CB0-42F7-BADA-232BD1D40B0E}"/>
    <dgm:cxn modelId="{659198C6-7900-47C1-9AB8-99C856CFD1F4}" srcId="{6038CED5-9507-47AB-863F-BFE5F9BCB971}" destId="{BABDC330-6579-42C6-9AF3-3A27116D89A9}" srcOrd="3" destOrd="0" parTransId="{2D969E41-10E6-4054-B9BC-8DD1093F7170}" sibTransId="{3F19F79E-0EF9-4232-BCCF-5B99E1EFD97F}"/>
    <dgm:cxn modelId="{BB5CF174-C59E-4C6D-9F2D-FC95841B5EF5}" type="presParOf" srcId="{953FF00F-25BE-49E8-BFA1-5675A64BDC0A}" destId="{381FE4F8-3387-462B-85B5-8535144058A9}" srcOrd="0" destOrd="0" presId="urn:microsoft.com/office/officeart/2005/8/layout/vList2"/>
    <dgm:cxn modelId="{3134D90C-9BD5-4BF4-9C78-6F217CBB6444}" type="presParOf" srcId="{953FF00F-25BE-49E8-BFA1-5675A64BDC0A}" destId="{77F22158-B404-498A-A6DB-7C8B4C88F30A}" srcOrd="1" destOrd="0" presId="urn:microsoft.com/office/officeart/2005/8/layout/vList2"/>
    <dgm:cxn modelId="{C031FDAA-959E-47C1-A281-E3E2972194E8}" type="presParOf" srcId="{953FF00F-25BE-49E8-BFA1-5675A64BDC0A}" destId="{F90D53DC-5B48-4767-BCFA-77D282BCC3D2}" srcOrd="2" destOrd="0" presId="urn:microsoft.com/office/officeart/2005/8/layout/vList2"/>
    <dgm:cxn modelId="{96C638F6-F793-4A3F-B4B7-64C83AA329D9}" type="presParOf" srcId="{953FF00F-25BE-49E8-BFA1-5675A64BDC0A}" destId="{0766447B-2E4E-452B-BA7B-78CA488EE545}" srcOrd="3" destOrd="0" presId="urn:microsoft.com/office/officeart/2005/8/layout/vList2"/>
    <dgm:cxn modelId="{546F6AD2-A52E-416A-B79C-EC76795A7D23}" type="presParOf" srcId="{953FF00F-25BE-49E8-BFA1-5675A64BDC0A}" destId="{3E498579-2306-48B8-AD5D-2277407012B3}" srcOrd="4" destOrd="0" presId="urn:microsoft.com/office/officeart/2005/8/layout/vList2"/>
    <dgm:cxn modelId="{33EA165F-0FC9-4BE5-8F4E-A47D1D24791E}" type="presParOf" srcId="{953FF00F-25BE-49E8-BFA1-5675A64BDC0A}" destId="{2A6119EC-BB46-4032-B46F-75E01451069B}" srcOrd="5" destOrd="0" presId="urn:microsoft.com/office/officeart/2005/8/layout/vList2"/>
    <dgm:cxn modelId="{B2382076-22BF-42FA-AC5E-9BA072ADD58F}" type="presParOf" srcId="{953FF00F-25BE-49E8-BFA1-5675A64BDC0A}" destId="{61FB187F-4488-4457-99AC-F6ABA69EBDF2}" srcOrd="6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038CED5-9507-47AB-863F-BFE5F9BCB97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1AD38E6-7F26-436B-A2B1-8F9423AA3CDB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pPr algn="l"/>
          <a:r>
            <a:rPr lang="ka-GE" sz="1400" b="1" u="none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გაიზარდა სოციალურ მუშაკთა შრომის ანაზღაურება</a:t>
          </a:r>
          <a:endParaRPr lang="en-US" sz="1400" b="1" u="none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AF654BA0-9E29-475A-AA2F-1AAEF63B8E4C}" type="parTrans" cxnId="{098A4173-B29C-4C20-962B-5CB759A5800B}">
      <dgm:prSet/>
      <dgm:spPr/>
      <dgm:t>
        <a:bodyPr/>
        <a:lstStyle/>
        <a:p>
          <a:endParaRPr lang="en-US"/>
        </a:p>
      </dgm:t>
    </dgm:pt>
    <dgm:pt modelId="{9026C5D8-5399-4AFC-86D0-FF42DA626179}" type="sibTrans" cxnId="{098A4173-B29C-4C20-962B-5CB759A5800B}">
      <dgm:prSet/>
      <dgm:spPr/>
      <dgm:t>
        <a:bodyPr/>
        <a:lstStyle/>
        <a:p>
          <a:endParaRPr lang="en-US"/>
        </a:p>
      </dgm:t>
    </dgm:pt>
    <dgm:pt modelId="{69C796E6-7844-4C53-BA42-09DDEB8EABA4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pPr algn="l"/>
          <a:r>
            <a:rPr lang="ka-GE" sz="1400" b="1" dirty="0" smtClean="0">
              <a:solidFill>
                <a:schemeClr val="accent1">
                  <a:lumMod val="75000"/>
                </a:schemeClr>
              </a:solidFill>
              <a:cs typeface="Calibri" panose="020F0502020204030204" pitchFamily="34" charset="0"/>
            </a:rPr>
            <a:t>დაიხვეწა და ჩამოყალიბდა უფრო მოქნილი ახალი ორგანიზაციული სტრუქტურა</a:t>
          </a:r>
          <a:endParaRPr lang="en-US" sz="1400" b="1" u="sng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03DDCCB3-F195-4A34-A6C0-A390F162EC87}" type="parTrans" cxnId="{792E06B4-4DA4-4492-AE31-68D1B0021583}">
      <dgm:prSet/>
      <dgm:spPr/>
      <dgm:t>
        <a:bodyPr/>
        <a:lstStyle/>
        <a:p>
          <a:endParaRPr lang="en-US"/>
        </a:p>
      </dgm:t>
    </dgm:pt>
    <dgm:pt modelId="{14849F90-8CB0-42F7-BADA-232BD1D40B0E}" type="sibTrans" cxnId="{792E06B4-4DA4-4492-AE31-68D1B0021583}">
      <dgm:prSet/>
      <dgm:spPr/>
      <dgm:t>
        <a:bodyPr/>
        <a:lstStyle/>
        <a:p>
          <a:endParaRPr lang="en-US"/>
        </a:p>
      </dgm:t>
    </dgm:pt>
    <dgm:pt modelId="{BABDC330-6579-42C6-9AF3-3A27116D89A9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pPr algn="l"/>
          <a:r>
            <a:rPr lang="ka-GE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მიმდინარეობს კვალიფიციური კადრებით დაკომპლექტების პროცესი </a:t>
          </a:r>
          <a:endParaRPr lang="en-US" sz="1400" b="1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2D969E41-10E6-4054-B9BC-8DD1093F7170}" type="parTrans" cxnId="{659198C6-7900-47C1-9AB8-99C856CFD1F4}">
      <dgm:prSet/>
      <dgm:spPr/>
      <dgm:t>
        <a:bodyPr/>
        <a:lstStyle/>
        <a:p>
          <a:endParaRPr lang="en-US"/>
        </a:p>
      </dgm:t>
    </dgm:pt>
    <dgm:pt modelId="{3F19F79E-0EF9-4232-BCCF-5B99E1EFD97F}" type="sibTrans" cxnId="{659198C6-7900-47C1-9AB8-99C856CFD1F4}">
      <dgm:prSet/>
      <dgm:spPr/>
      <dgm:t>
        <a:bodyPr/>
        <a:lstStyle/>
        <a:p>
          <a:endParaRPr lang="en-US"/>
        </a:p>
      </dgm:t>
    </dgm:pt>
    <dgm:pt modelId="{62DB5D28-EEB9-430C-9DA4-684667CD888B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pPr algn="l"/>
          <a:r>
            <a:rPr lang="ka-GE" sz="1400" b="1" u="none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რეორგანიზაციის ფარგლებში  გამოიყო და ცალკე ჩამოყალიბდა მეურვეობა-მზრუნველობის ორგანო.</a:t>
          </a:r>
          <a:endParaRPr lang="en-US" sz="1400" b="1" u="none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E5189618-57B8-4F60-976C-8891040F7DAA}" type="parTrans" cxnId="{A145A664-AD37-4D46-854A-7837396D738F}">
      <dgm:prSet/>
      <dgm:spPr/>
      <dgm:t>
        <a:bodyPr/>
        <a:lstStyle/>
        <a:p>
          <a:endParaRPr lang="en-US"/>
        </a:p>
      </dgm:t>
    </dgm:pt>
    <dgm:pt modelId="{D8486227-BEE7-4F24-B44C-096FAB63D2A8}" type="sibTrans" cxnId="{A145A664-AD37-4D46-854A-7837396D738F}">
      <dgm:prSet/>
      <dgm:spPr/>
      <dgm:t>
        <a:bodyPr/>
        <a:lstStyle/>
        <a:p>
          <a:endParaRPr lang="en-US"/>
        </a:p>
      </dgm:t>
    </dgm:pt>
    <dgm:pt modelId="{2E824437-FFBC-42E6-A935-47F1B1FC0273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pPr algn="l"/>
          <a:r>
            <a:rPr lang="ka-GE" sz="1400" b="1" u="none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შეიქმნა მოქნილი სისტემა, სადაც ერთი ქოლგის ქვეშ მოექცა მოწყვლადი ჯგუფები და მათთვის განკუთვნილი სერვისები </a:t>
          </a:r>
          <a:endParaRPr lang="en-US" sz="1400" b="1" u="none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AD1F0E16-2332-4BC7-A7FE-64BE8141D565}" type="parTrans" cxnId="{4EA46992-8294-4091-883A-B5453EB3A971}">
      <dgm:prSet/>
      <dgm:spPr/>
      <dgm:t>
        <a:bodyPr/>
        <a:lstStyle/>
        <a:p>
          <a:endParaRPr lang="en-US"/>
        </a:p>
      </dgm:t>
    </dgm:pt>
    <dgm:pt modelId="{CBE62532-8830-4723-A6FF-AF3E76610E92}" type="sibTrans" cxnId="{4EA46992-8294-4091-883A-B5453EB3A971}">
      <dgm:prSet/>
      <dgm:spPr/>
      <dgm:t>
        <a:bodyPr/>
        <a:lstStyle/>
        <a:p>
          <a:endParaRPr lang="en-US"/>
        </a:p>
      </dgm:t>
    </dgm:pt>
    <dgm:pt modelId="{CD0877EF-CF83-46C0-8C71-C252D49B1ACD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pPr algn="l"/>
          <a:r>
            <a:rPr lang="ka-GE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ბენეფიციარების ინტერესების გათვალისწინებით გადაიხედა და დაიხვეწა - სოციალური რეაბილიტაციისა და ბავშვზე ზრუნვის სახელმწიფო პროგრამა. </a:t>
          </a:r>
          <a:endParaRPr lang="en-US" sz="1400" b="1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363E9C3A-75B3-40BB-B710-472C5FC692E4}" type="parTrans" cxnId="{C2623792-B89C-4801-B5AB-F217E9A96BEB}">
      <dgm:prSet/>
      <dgm:spPr/>
      <dgm:t>
        <a:bodyPr/>
        <a:lstStyle/>
        <a:p>
          <a:endParaRPr lang="en-US"/>
        </a:p>
      </dgm:t>
    </dgm:pt>
    <dgm:pt modelId="{951F63AD-C27B-4172-8169-AA09DEAFED24}" type="sibTrans" cxnId="{C2623792-B89C-4801-B5AB-F217E9A96BEB}">
      <dgm:prSet/>
      <dgm:spPr/>
      <dgm:t>
        <a:bodyPr/>
        <a:lstStyle/>
        <a:p>
          <a:endParaRPr lang="en-US"/>
        </a:p>
      </dgm:t>
    </dgm:pt>
    <dgm:pt modelId="{3C9E7BE7-FC4B-482D-A011-FC28A2DFC8C6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pPr algn="l"/>
          <a:r>
            <a:rPr lang="ka-GE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მიმდინარეობს ქვეპროგრამების დიჯიტალიზაციის პროცესი.</a:t>
          </a:r>
          <a:endParaRPr lang="en-US" sz="1400" b="1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F792421A-4E49-4706-98F2-7959546055B4}" type="parTrans" cxnId="{D80DA7D2-119E-47BB-91F7-2FD2E731148E}">
      <dgm:prSet/>
      <dgm:spPr/>
      <dgm:t>
        <a:bodyPr/>
        <a:lstStyle/>
        <a:p>
          <a:endParaRPr lang="en-US"/>
        </a:p>
      </dgm:t>
    </dgm:pt>
    <dgm:pt modelId="{1FA6D279-A8B2-4581-BF88-5B3D9422F0B0}" type="sibTrans" cxnId="{D80DA7D2-119E-47BB-91F7-2FD2E731148E}">
      <dgm:prSet/>
      <dgm:spPr/>
      <dgm:t>
        <a:bodyPr/>
        <a:lstStyle/>
        <a:p>
          <a:endParaRPr lang="en-US"/>
        </a:p>
      </dgm:t>
    </dgm:pt>
    <dgm:pt modelId="{8BE4F987-E66F-4977-9857-1309CCB60130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pPr algn="l"/>
          <a:r>
            <a:rPr lang="ka-GE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შეიქმნა ბავშვთა დახმარების ცხელი ხაზი - 111</a:t>
          </a:r>
          <a:endParaRPr lang="en-US" sz="1400" b="1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DDC17359-7A38-4B76-B2E7-3B7843145C1E}" type="parTrans" cxnId="{D66949C0-D903-40A9-A776-2587AB0EFF1E}">
      <dgm:prSet/>
      <dgm:spPr/>
      <dgm:t>
        <a:bodyPr/>
        <a:lstStyle/>
        <a:p>
          <a:endParaRPr lang="en-US"/>
        </a:p>
      </dgm:t>
    </dgm:pt>
    <dgm:pt modelId="{334D1084-250C-4A30-B9A6-6BF0596BD84C}" type="sibTrans" cxnId="{D66949C0-D903-40A9-A776-2587AB0EFF1E}">
      <dgm:prSet/>
      <dgm:spPr/>
      <dgm:t>
        <a:bodyPr/>
        <a:lstStyle/>
        <a:p>
          <a:endParaRPr lang="en-US"/>
        </a:p>
      </dgm:t>
    </dgm:pt>
    <dgm:pt modelId="{953FF00F-25BE-49E8-BFA1-5675A64BDC0A}" type="pres">
      <dgm:prSet presAssocID="{6038CED5-9507-47AB-863F-BFE5F9BCB97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1FE4F8-3387-462B-85B5-8535144058A9}" type="pres">
      <dgm:prSet presAssocID="{11AD38E6-7F26-436B-A2B1-8F9423AA3CDB}" presName="parentText" presStyleLbl="node1" presStyleIdx="0" presStyleCnt="8" custScaleY="56903" custLinFactY="220879" custLinFactNeighborY="3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F22158-B404-498A-A6DB-7C8B4C88F30A}" type="pres">
      <dgm:prSet presAssocID="{9026C5D8-5399-4AFC-86D0-FF42DA626179}" presName="spacer" presStyleCnt="0"/>
      <dgm:spPr/>
    </dgm:pt>
    <dgm:pt modelId="{F90D53DC-5B48-4767-BCFA-77D282BCC3D2}" type="pres">
      <dgm:prSet presAssocID="{69C796E6-7844-4C53-BA42-09DDEB8EABA4}" presName="parentText" presStyleLbl="node1" presStyleIdx="1" presStyleCnt="8" custScaleY="69294" custLinFactY="100000" custLinFactNeighborY="11207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66447B-2E4E-452B-BA7B-78CA488EE545}" type="pres">
      <dgm:prSet presAssocID="{14849F90-8CB0-42F7-BADA-232BD1D40B0E}" presName="spacer" presStyleCnt="0"/>
      <dgm:spPr/>
    </dgm:pt>
    <dgm:pt modelId="{61FB187F-4488-4457-99AC-F6ABA69EBDF2}" type="pres">
      <dgm:prSet presAssocID="{BABDC330-6579-42C6-9AF3-3A27116D89A9}" presName="parentText" presStyleLbl="node1" presStyleIdx="2" presStyleCnt="8" custScaleY="70750" custLinFactY="147326" custLinFactNeighborX="-271" custLinFactNeighborY="2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AE8944-0370-4B2B-B84B-C96E7B7EBAA5}" type="pres">
      <dgm:prSet presAssocID="{3F19F79E-0EF9-4232-BCCF-5B99E1EFD97F}" presName="spacer" presStyleCnt="0"/>
      <dgm:spPr/>
    </dgm:pt>
    <dgm:pt modelId="{18BE4849-1EA8-435C-84FF-15F6E41063CB}" type="pres">
      <dgm:prSet presAssocID="{62DB5D28-EEB9-430C-9DA4-684667CD888B}" presName="parentText" presStyleLbl="node1" presStyleIdx="3" presStyleCnt="8" custScaleY="76911" custLinFactY="-200000" custLinFactNeighborX="136" custLinFactNeighborY="-20672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4618E3-1539-4023-957D-856FBCD89905}" type="pres">
      <dgm:prSet presAssocID="{D8486227-BEE7-4F24-B44C-096FAB63D2A8}" presName="spacer" presStyleCnt="0"/>
      <dgm:spPr/>
    </dgm:pt>
    <dgm:pt modelId="{BCCF9B6F-95A1-4FD9-BE28-B344F95C28C2}" type="pres">
      <dgm:prSet presAssocID="{2E824437-FFBC-42E6-A935-47F1B1FC0273}" presName="parentText" presStyleLbl="node1" presStyleIdx="4" presStyleCnt="8" custScaleY="76911" custLinFactY="-199412" custLinFactNeighborX="136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7E758F-5752-40DB-B2B2-BAA4AF64BE47}" type="pres">
      <dgm:prSet presAssocID="{CBE62532-8830-4723-A6FF-AF3E76610E92}" presName="spacer" presStyleCnt="0"/>
      <dgm:spPr/>
    </dgm:pt>
    <dgm:pt modelId="{92305FD7-2F7E-4E5D-BCB2-3A684BB25AA4}" type="pres">
      <dgm:prSet presAssocID="{CD0877EF-CF83-46C0-8C71-C252D49B1ACD}" presName="parentText" presStyleLbl="node1" presStyleIdx="5" presStyleCnt="8" custScaleY="70750" custLinFactNeighborX="-136" custLinFactNeighborY="-1215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7B26A7-B5E2-400F-B508-EF387610C036}" type="pres">
      <dgm:prSet presAssocID="{951F63AD-C27B-4172-8169-AA09DEAFED24}" presName="spacer" presStyleCnt="0"/>
      <dgm:spPr/>
    </dgm:pt>
    <dgm:pt modelId="{E6CC54C6-D724-4129-81FF-AE2C9F1D0146}" type="pres">
      <dgm:prSet presAssocID="{3C9E7BE7-FC4B-482D-A011-FC28A2DFC8C6}" presName="parentText" presStyleLbl="node1" presStyleIdx="6" presStyleCnt="8" custScaleY="60786" custLinFactNeighborX="-271" custLinFactNeighborY="-910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BA455D-DAF5-44E7-954F-0046F3EC39DC}" type="pres">
      <dgm:prSet presAssocID="{1FA6D279-A8B2-4581-BF88-5B3D9422F0B0}" presName="spacer" presStyleCnt="0"/>
      <dgm:spPr/>
    </dgm:pt>
    <dgm:pt modelId="{31A6C4C3-820A-4DAF-9FE3-8C82C40DF50E}" type="pres">
      <dgm:prSet presAssocID="{8BE4F987-E66F-4977-9857-1309CCB60130}" presName="parentText" presStyleLbl="node1" presStyleIdx="7" presStyleCnt="8" custScaleY="60786" custLinFactNeighborX="-136" custLinFactNeighborY="-910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150FDFC-B6A7-4A73-840A-24D89DE254E2}" type="presOf" srcId="{2E824437-FFBC-42E6-A935-47F1B1FC0273}" destId="{BCCF9B6F-95A1-4FD9-BE28-B344F95C28C2}" srcOrd="0" destOrd="0" presId="urn:microsoft.com/office/officeart/2005/8/layout/vList2"/>
    <dgm:cxn modelId="{A145A664-AD37-4D46-854A-7837396D738F}" srcId="{6038CED5-9507-47AB-863F-BFE5F9BCB971}" destId="{62DB5D28-EEB9-430C-9DA4-684667CD888B}" srcOrd="3" destOrd="0" parTransId="{E5189618-57B8-4F60-976C-8891040F7DAA}" sibTransId="{D8486227-BEE7-4F24-B44C-096FAB63D2A8}"/>
    <dgm:cxn modelId="{6348D056-05CA-43BB-8EB4-F6DD6859C668}" type="presOf" srcId="{6038CED5-9507-47AB-863F-BFE5F9BCB971}" destId="{953FF00F-25BE-49E8-BFA1-5675A64BDC0A}" srcOrd="0" destOrd="0" presId="urn:microsoft.com/office/officeart/2005/8/layout/vList2"/>
    <dgm:cxn modelId="{D66949C0-D903-40A9-A776-2587AB0EFF1E}" srcId="{6038CED5-9507-47AB-863F-BFE5F9BCB971}" destId="{8BE4F987-E66F-4977-9857-1309CCB60130}" srcOrd="7" destOrd="0" parTransId="{DDC17359-7A38-4B76-B2E7-3B7843145C1E}" sibTransId="{334D1084-250C-4A30-B9A6-6BF0596BD84C}"/>
    <dgm:cxn modelId="{166B542C-A840-4EE7-9BEF-CAD4E09F73C9}" type="presOf" srcId="{CD0877EF-CF83-46C0-8C71-C252D49B1ACD}" destId="{92305FD7-2F7E-4E5D-BCB2-3A684BB25AA4}" srcOrd="0" destOrd="0" presId="urn:microsoft.com/office/officeart/2005/8/layout/vList2"/>
    <dgm:cxn modelId="{A4729F63-D202-4545-91EB-EB0197ED453F}" type="presOf" srcId="{8BE4F987-E66F-4977-9857-1309CCB60130}" destId="{31A6C4C3-820A-4DAF-9FE3-8C82C40DF50E}" srcOrd="0" destOrd="0" presId="urn:microsoft.com/office/officeart/2005/8/layout/vList2"/>
    <dgm:cxn modelId="{792E06B4-4DA4-4492-AE31-68D1B0021583}" srcId="{6038CED5-9507-47AB-863F-BFE5F9BCB971}" destId="{69C796E6-7844-4C53-BA42-09DDEB8EABA4}" srcOrd="1" destOrd="0" parTransId="{03DDCCB3-F195-4A34-A6C0-A390F162EC87}" sibTransId="{14849F90-8CB0-42F7-BADA-232BD1D40B0E}"/>
    <dgm:cxn modelId="{C8A9C835-3FB5-445F-BD32-07BB434521F2}" type="presOf" srcId="{62DB5D28-EEB9-430C-9DA4-684667CD888B}" destId="{18BE4849-1EA8-435C-84FF-15F6E41063CB}" srcOrd="0" destOrd="0" presId="urn:microsoft.com/office/officeart/2005/8/layout/vList2"/>
    <dgm:cxn modelId="{12AB8CFB-897B-44A9-A19E-D61FFE668A01}" type="presOf" srcId="{69C796E6-7844-4C53-BA42-09DDEB8EABA4}" destId="{F90D53DC-5B48-4767-BCFA-77D282BCC3D2}" srcOrd="0" destOrd="0" presId="urn:microsoft.com/office/officeart/2005/8/layout/vList2"/>
    <dgm:cxn modelId="{84A21782-E9E8-4140-9417-97A5893CA131}" type="presOf" srcId="{11AD38E6-7F26-436B-A2B1-8F9423AA3CDB}" destId="{381FE4F8-3387-462B-85B5-8535144058A9}" srcOrd="0" destOrd="0" presId="urn:microsoft.com/office/officeart/2005/8/layout/vList2"/>
    <dgm:cxn modelId="{6DD5393E-3F23-46DB-8C4C-8EF6CAD1E6D7}" type="presOf" srcId="{3C9E7BE7-FC4B-482D-A011-FC28A2DFC8C6}" destId="{E6CC54C6-D724-4129-81FF-AE2C9F1D0146}" srcOrd="0" destOrd="0" presId="urn:microsoft.com/office/officeart/2005/8/layout/vList2"/>
    <dgm:cxn modelId="{4EA46992-8294-4091-883A-B5453EB3A971}" srcId="{6038CED5-9507-47AB-863F-BFE5F9BCB971}" destId="{2E824437-FFBC-42E6-A935-47F1B1FC0273}" srcOrd="4" destOrd="0" parTransId="{AD1F0E16-2332-4BC7-A7FE-64BE8141D565}" sibTransId="{CBE62532-8830-4723-A6FF-AF3E76610E92}"/>
    <dgm:cxn modelId="{C2623792-B89C-4801-B5AB-F217E9A96BEB}" srcId="{6038CED5-9507-47AB-863F-BFE5F9BCB971}" destId="{CD0877EF-CF83-46C0-8C71-C252D49B1ACD}" srcOrd="5" destOrd="0" parTransId="{363E9C3A-75B3-40BB-B710-472C5FC692E4}" sibTransId="{951F63AD-C27B-4172-8169-AA09DEAFED24}"/>
    <dgm:cxn modelId="{098A4173-B29C-4C20-962B-5CB759A5800B}" srcId="{6038CED5-9507-47AB-863F-BFE5F9BCB971}" destId="{11AD38E6-7F26-436B-A2B1-8F9423AA3CDB}" srcOrd="0" destOrd="0" parTransId="{AF654BA0-9E29-475A-AA2F-1AAEF63B8E4C}" sibTransId="{9026C5D8-5399-4AFC-86D0-FF42DA626179}"/>
    <dgm:cxn modelId="{D80DA7D2-119E-47BB-91F7-2FD2E731148E}" srcId="{6038CED5-9507-47AB-863F-BFE5F9BCB971}" destId="{3C9E7BE7-FC4B-482D-A011-FC28A2DFC8C6}" srcOrd="6" destOrd="0" parTransId="{F792421A-4E49-4706-98F2-7959546055B4}" sibTransId="{1FA6D279-A8B2-4581-BF88-5B3D9422F0B0}"/>
    <dgm:cxn modelId="{659198C6-7900-47C1-9AB8-99C856CFD1F4}" srcId="{6038CED5-9507-47AB-863F-BFE5F9BCB971}" destId="{BABDC330-6579-42C6-9AF3-3A27116D89A9}" srcOrd="2" destOrd="0" parTransId="{2D969E41-10E6-4054-B9BC-8DD1093F7170}" sibTransId="{3F19F79E-0EF9-4232-BCCF-5B99E1EFD97F}"/>
    <dgm:cxn modelId="{34FF1423-981B-4083-A237-B79F013E9369}" type="presOf" srcId="{BABDC330-6579-42C6-9AF3-3A27116D89A9}" destId="{61FB187F-4488-4457-99AC-F6ABA69EBDF2}" srcOrd="0" destOrd="0" presId="urn:microsoft.com/office/officeart/2005/8/layout/vList2"/>
    <dgm:cxn modelId="{129C64A1-6644-449F-8E7C-BFFEA9D5C77A}" type="presParOf" srcId="{953FF00F-25BE-49E8-BFA1-5675A64BDC0A}" destId="{381FE4F8-3387-462B-85B5-8535144058A9}" srcOrd="0" destOrd="0" presId="urn:microsoft.com/office/officeart/2005/8/layout/vList2"/>
    <dgm:cxn modelId="{0464680F-D497-4015-B709-6FC75111F8A4}" type="presParOf" srcId="{953FF00F-25BE-49E8-BFA1-5675A64BDC0A}" destId="{77F22158-B404-498A-A6DB-7C8B4C88F30A}" srcOrd="1" destOrd="0" presId="urn:microsoft.com/office/officeart/2005/8/layout/vList2"/>
    <dgm:cxn modelId="{E243D38B-4E32-4E11-9F82-9E0704E7C020}" type="presParOf" srcId="{953FF00F-25BE-49E8-BFA1-5675A64BDC0A}" destId="{F90D53DC-5B48-4767-BCFA-77D282BCC3D2}" srcOrd="2" destOrd="0" presId="urn:microsoft.com/office/officeart/2005/8/layout/vList2"/>
    <dgm:cxn modelId="{0FB70839-457D-4EE5-8011-B617FEBFF320}" type="presParOf" srcId="{953FF00F-25BE-49E8-BFA1-5675A64BDC0A}" destId="{0766447B-2E4E-452B-BA7B-78CA488EE545}" srcOrd="3" destOrd="0" presId="urn:microsoft.com/office/officeart/2005/8/layout/vList2"/>
    <dgm:cxn modelId="{F8F52FB5-BDA0-4888-8419-753F813D0273}" type="presParOf" srcId="{953FF00F-25BE-49E8-BFA1-5675A64BDC0A}" destId="{61FB187F-4488-4457-99AC-F6ABA69EBDF2}" srcOrd="4" destOrd="0" presId="urn:microsoft.com/office/officeart/2005/8/layout/vList2"/>
    <dgm:cxn modelId="{7553DB1D-E77C-4B53-9828-37D8DC5FF07A}" type="presParOf" srcId="{953FF00F-25BE-49E8-BFA1-5675A64BDC0A}" destId="{C4AE8944-0370-4B2B-B84B-C96E7B7EBAA5}" srcOrd="5" destOrd="0" presId="urn:microsoft.com/office/officeart/2005/8/layout/vList2"/>
    <dgm:cxn modelId="{A2B99CAE-64A3-4C7B-9A3F-D8D4225893A3}" type="presParOf" srcId="{953FF00F-25BE-49E8-BFA1-5675A64BDC0A}" destId="{18BE4849-1EA8-435C-84FF-15F6E41063CB}" srcOrd="6" destOrd="0" presId="urn:microsoft.com/office/officeart/2005/8/layout/vList2"/>
    <dgm:cxn modelId="{5F4BC855-4F26-4404-954B-803B4EF8567D}" type="presParOf" srcId="{953FF00F-25BE-49E8-BFA1-5675A64BDC0A}" destId="{D84618E3-1539-4023-957D-856FBCD89905}" srcOrd="7" destOrd="0" presId="urn:microsoft.com/office/officeart/2005/8/layout/vList2"/>
    <dgm:cxn modelId="{0E714EE6-E2E4-4370-8751-4D25E898D15E}" type="presParOf" srcId="{953FF00F-25BE-49E8-BFA1-5675A64BDC0A}" destId="{BCCF9B6F-95A1-4FD9-BE28-B344F95C28C2}" srcOrd="8" destOrd="0" presId="urn:microsoft.com/office/officeart/2005/8/layout/vList2"/>
    <dgm:cxn modelId="{74726CF9-A115-4424-B939-FC2A5D68701F}" type="presParOf" srcId="{953FF00F-25BE-49E8-BFA1-5675A64BDC0A}" destId="{997E758F-5752-40DB-B2B2-BAA4AF64BE47}" srcOrd="9" destOrd="0" presId="urn:microsoft.com/office/officeart/2005/8/layout/vList2"/>
    <dgm:cxn modelId="{F6376AEB-7723-4236-8610-6559FA34B704}" type="presParOf" srcId="{953FF00F-25BE-49E8-BFA1-5675A64BDC0A}" destId="{92305FD7-2F7E-4E5D-BCB2-3A684BB25AA4}" srcOrd="10" destOrd="0" presId="urn:microsoft.com/office/officeart/2005/8/layout/vList2"/>
    <dgm:cxn modelId="{D3971861-C6B2-4687-8C45-B143004A2055}" type="presParOf" srcId="{953FF00F-25BE-49E8-BFA1-5675A64BDC0A}" destId="{8D7B26A7-B5E2-400F-B508-EF387610C036}" srcOrd="11" destOrd="0" presId="urn:microsoft.com/office/officeart/2005/8/layout/vList2"/>
    <dgm:cxn modelId="{2D4AA81B-BE45-462B-A1DD-90121063C619}" type="presParOf" srcId="{953FF00F-25BE-49E8-BFA1-5675A64BDC0A}" destId="{E6CC54C6-D724-4129-81FF-AE2C9F1D0146}" srcOrd="12" destOrd="0" presId="urn:microsoft.com/office/officeart/2005/8/layout/vList2"/>
    <dgm:cxn modelId="{2A0932C4-F70A-4993-AED2-392275FB3C9A}" type="presParOf" srcId="{953FF00F-25BE-49E8-BFA1-5675A64BDC0A}" destId="{C4BA455D-DAF5-44E7-954F-0046F3EC39DC}" srcOrd="13" destOrd="0" presId="urn:microsoft.com/office/officeart/2005/8/layout/vList2"/>
    <dgm:cxn modelId="{A198378D-9F89-4616-9AF4-947B5CC1EF1E}" type="presParOf" srcId="{953FF00F-25BE-49E8-BFA1-5675A64BDC0A}" destId="{31A6C4C3-820A-4DAF-9FE3-8C82C40DF50E}" srcOrd="14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038CED5-9507-47AB-863F-BFE5F9BCB97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1AD38E6-7F26-436B-A2B1-8F9423AA3CDB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>
          <a:noFill/>
        </a:ln>
        <a:effectLst>
          <a:outerShdw blurRad="57785" dist="33020" dir="318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gm:spPr>
      <dgm:t>
        <a:bodyPr/>
        <a:lstStyle/>
        <a:p>
          <a:pPr algn="l"/>
          <a:r>
            <a:rPr lang="ka-GE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დისტანციურ მომსახურებაზე გადასვლის რეკომენდაცია მიეცათ შესაბამისი ქვეპროგრამების პროვაიდერ ორგანიზაციებს </a:t>
          </a:r>
          <a:endParaRPr lang="en-US" sz="1400" b="1" u="sng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AF654BA0-9E29-475A-AA2F-1AAEF63B8E4C}" type="parTrans" cxnId="{098A4173-B29C-4C20-962B-5CB759A5800B}">
      <dgm:prSet/>
      <dgm:spPr/>
      <dgm:t>
        <a:bodyPr/>
        <a:lstStyle/>
        <a:p>
          <a:endParaRPr lang="en-US"/>
        </a:p>
      </dgm:t>
    </dgm:pt>
    <dgm:pt modelId="{9026C5D8-5399-4AFC-86D0-FF42DA626179}" type="sibTrans" cxnId="{098A4173-B29C-4C20-962B-5CB759A5800B}">
      <dgm:prSet/>
      <dgm:spPr/>
      <dgm:t>
        <a:bodyPr/>
        <a:lstStyle/>
        <a:p>
          <a:endParaRPr lang="en-US"/>
        </a:p>
      </dgm:t>
    </dgm:pt>
    <dgm:pt modelId="{69C796E6-7844-4C53-BA42-09DDEB8EABA4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>
          <a:noFill/>
        </a:ln>
        <a:effectLst>
          <a:outerShdw blurRad="57785" dist="33020" dir="318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gm:spPr>
      <dgm:t>
        <a:bodyPr/>
        <a:lstStyle/>
        <a:p>
          <a:pPr algn="l"/>
          <a:r>
            <a:rPr lang="ka-GE" sz="1400" b="1" dirty="0" smtClean="0">
              <a:solidFill>
                <a:schemeClr val="accent1">
                  <a:lumMod val="75000"/>
                </a:schemeClr>
              </a:solidFill>
              <a:latin typeface="+mn-lt"/>
              <a:cs typeface="Calibri" panose="020F0502020204030204" pitchFamily="34" charset="0"/>
            </a:rPr>
            <a:t>განხორციელდა მოწყვლადი ჯგუფების საჭიროებების კვლევა და შესაბამისი ინტერვენციები</a:t>
          </a:r>
          <a:endParaRPr lang="en-US" sz="1400" b="1" u="sng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03DDCCB3-F195-4A34-A6C0-A390F162EC87}" type="parTrans" cxnId="{792E06B4-4DA4-4492-AE31-68D1B0021583}">
      <dgm:prSet/>
      <dgm:spPr/>
      <dgm:t>
        <a:bodyPr/>
        <a:lstStyle/>
        <a:p>
          <a:endParaRPr lang="en-US"/>
        </a:p>
      </dgm:t>
    </dgm:pt>
    <dgm:pt modelId="{14849F90-8CB0-42F7-BADA-232BD1D40B0E}" type="sibTrans" cxnId="{792E06B4-4DA4-4492-AE31-68D1B0021583}">
      <dgm:prSet/>
      <dgm:spPr/>
      <dgm:t>
        <a:bodyPr/>
        <a:lstStyle/>
        <a:p>
          <a:endParaRPr lang="en-US"/>
        </a:p>
      </dgm:t>
    </dgm:pt>
    <dgm:pt modelId="{67E7F1C9-9CAD-4AD7-936B-1A84FE65D415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>
          <a:noFill/>
        </a:ln>
        <a:effectLst>
          <a:outerShdw blurRad="57785" dist="33020" dir="318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gm:spPr>
      <dgm:t>
        <a:bodyPr/>
        <a:lstStyle/>
        <a:p>
          <a:pPr algn="l"/>
          <a:r>
            <a:rPr lang="ka-GE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სააგენტოს რეგიონულ/რაიონულ ცენტრებს თავიანთი ფუნქციების შესასრულებლად მიეცათ შესაბამისი სახელმძღვანელო ინსტრუქციები</a:t>
          </a:r>
          <a:endParaRPr lang="en-US" sz="1400" b="1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564B4350-66CB-490E-9CA0-327695F2BAF7}" type="parTrans" cxnId="{0C48D76D-716E-4933-9E59-61F396A1C871}">
      <dgm:prSet/>
      <dgm:spPr/>
      <dgm:t>
        <a:bodyPr/>
        <a:lstStyle/>
        <a:p>
          <a:endParaRPr lang="en-US"/>
        </a:p>
      </dgm:t>
    </dgm:pt>
    <dgm:pt modelId="{1E79BA83-6761-4D98-BD2D-B74107B4809B}" type="sibTrans" cxnId="{0C48D76D-716E-4933-9E59-61F396A1C871}">
      <dgm:prSet/>
      <dgm:spPr/>
      <dgm:t>
        <a:bodyPr/>
        <a:lstStyle/>
        <a:p>
          <a:endParaRPr lang="en-US"/>
        </a:p>
      </dgm:t>
    </dgm:pt>
    <dgm:pt modelId="{BABDC330-6579-42C6-9AF3-3A27116D89A9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>
          <a:noFill/>
        </a:ln>
        <a:effectLst>
          <a:outerShdw blurRad="57785" dist="33020" dir="318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gm:spPr>
      <dgm:t>
        <a:bodyPr/>
        <a:lstStyle/>
        <a:p>
          <a:pPr algn="l"/>
          <a:r>
            <a:rPr lang="ka-GE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სააგენტო მუშაობის ნახევრად დისტანციურ რეჟიმზე გადავიდა</a:t>
          </a:r>
          <a:endParaRPr lang="en-US" sz="1400" b="1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2D969E41-10E6-4054-B9BC-8DD1093F7170}" type="parTrans" cxnId="{659198C6-7900-47C1-9AB8-99C856CFD1F4}">
      <dgm:prSet/>
      <dgm:spPr/>
      <dgm:t>
        <a:bodyPr/>
        <a:lstStyle/>
        <a:p>
          <a:endParaRPr lang="en-US"/>
        </a:p>
      </dgm:t>
    </dgm:pt>
    <dgm:pt modelId="{3F19F79E-0EF9-4232-BCCF-5B99E1EFD97F}" type="sibTrans" cxnId="{659198C6-7900-47C1-9AB8-99C856CFD1F4}">
      <dgm:prSet/>
      <dgm:spPr/>
      <dgm:t>
        <a:bodyPr/>
        <a:lstStyle/>
        <a:p>
          <a:endParaRPr lang="en-US"/>
        </a:p>
      </dgm:t>
    </dgm:pt>
    <dgm:pt modelId="{21634675-9B53-4E1E-B926-E646169A7044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>
          <a:noFill/>
        </a:ln>
        <a:effectLst>
          <a:outerShdw blurRad="57785" dist="33020" dir="318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gm:spPr>
      <dgm:t>
        <a:bodyPr/>
        <a:lstStyle/>
        <a:p>
          <a:pPr algn="l"/>
          <a:r>
            <a:rPr lang="ka-GE" sz="14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დღის ცენტრების ქვეპროგრამით მოსარგებლე </a:t>
          </a:r>
          <a:r>
            <a:rPr lang="ka-GE" sz="1400" b="1" u="sng" dirty="0" smtClean="0">
              <a:solidFill>
                <a:schemeClr val="tx1">
                  <a:lumMod val="75000"/>
                  <a:lumOff val="25000"/>
                </a:schemeClr>
              </a:solidFill>
            </a:rPr>
            <a:t>2127 ბენეფიციარს </a:t>
          </a:r>
          <a:r>
            <a:rPr lang="ka-GE" sz="14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გადეცა 160-ლარიანი კვების ვაუჩერი </a:t>
          </a:r>
          <a:r>
            <a:rPr lang="en-US" sz="14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(</a:t>
          </a:r>
          <a:r>
            <a:rPr lang="ka-GE" sz="14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ჯამში 340 320 ლარის ღირებულების).</a:t>
          </a:r>
          <a:endParaRPr lang="en-US" sz="1400" b="1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9618651B-35D2-43B0-8EBE-0CF8B9F4F3F1}" type="parTrans" cxnId="{DDA43CFB-2C60-439A-B04D-89503ED03DC2}">
      <dgm:prSet/>
      <dgm:spPr/>
      <dgm:t>
        <a:bodyPr/>
        <a:lstStyle/>
        <a:p>
          <a:endParaRPr lang="en-US"/>
        </a:p>
      </dgm:t>
    </dgm:pt>
    <dgm:pt modelId="{0614E64F-EE61-444A-B38F-7DF71FC2B587}" type="sibTrans" cxnId="{DDA43CFB-2C60-439A-B04D-89503ED03DC2}">
      <dgm:prSet/>
      <dgm:spPr/>
      <dgm:t>
        <a:bodyPr/>
        <a:lstStyle/>
        <a:p>
          <a:endParaRPr lang="en-US"/>
        </a:p>
      </dgm:t>
    </dgm:pt>
    <dgm:pt modelId="{FCA4A43E-ADD6-423D-B658-8F1B08CCE9AC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>
          <a:noFill/>
        </a:ln>
        <a:effectLst>
          <a:outerShdw blurRad="57785" dist="33020" dir="318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gm:spPr>
      <dgm:t>
        <a:bodyPr/>
        <a:lstStyle/>
        <a:p>
          <a:pPr algn="l"/>
          <a:r>
            <a:rPr lang="ka-GE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ქ. თბილისში გაიხსნა </a:t>
          </a:r>
          <a:r>
            <a:rPr lang="ka-GE" sz="1400" b="1" u="sng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საკარანტინე სივრცე</a:t>
          </a:r>
          <a:r>
            <a:rPr lang="ka-GE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, რაც გულისხმობდა 24-საათიან ზრუნვის დაწესებულებებში გადაყვანამდე, ბავშვის 14 დღით განთავსებას.</a:t>
          </a:r>
          <a:endParaRPr lang="en-US" sz="1400" b="1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B3DF568D-AD3C-4D56-9AE7-0978E3923A6E}" type="parTrans" cxnId="{380824C0-239F-41B9-B6D6-099443015CCC}">
      <dgm:prSet/>
      <dgm:spPr/>
      <dgm:t>
        <a:bodyPr/>
        <a:lstStyle/>
        <a:p>
          <a:endParaRPr lang="en-US"/>
        </a:p>
      </dgm:t>
    </dgm:pt>
    <dgm:pt modelId="{597C677C-A6C0-42A1-A8FC-D47CC75D68C3}" type="sibTrans" cxnId="{380824C0-239F-41B9-B6D6-099443015CCC}">
      <dgm:prSet/>
      <dgm:spPr/>
      <dgm:t>
        <a:bodyPr/>
        <a:lstStyle/>
        <a:p>
          <a:endParaRPr lang="en-US"/>
        </a:p>
      </dgm:t>
    </dgm:pt>
    <dgm:pt modelId="{622689EF-9332-4DB7-9A2A-88AB92E90A03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>
          <a:noFill/>
        </a:ln>
        <a:effectLst>
          <a:outerShdw blurRad="57785" dist="33020" dir="318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gm:spPr>
      <dgm:t>
        <a:bodyPr/>
        <a:lstStyle/>
        <a:p>
          <a:pPr algn="l"/>
          <a:r>
            <a:rPr lang="ka-GE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ძალადობის მსხვერპლთა თავშესაფარში მოეწყო </a:t>
          </a:r>
          <a:r>
            <a:rPr lang="ka-GE" sz="1400" b="1" u="sng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საიზოლაციო სივრცე, რაც გულისხმობდა </a:t>
          </a:r>
          <a:r>
            <a:rPr lang="ka-GE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ბენეფიციარების 14 დღით განთავსებას და ამის შემდეგ მათ თავშესაფრებში გადაყვანას.</a:t>
          </a:r>
          <a:endParaRPr lang="en-US" sz="1400" b="1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0DCE49A3-98AF-4274-87D3-7ADC7C04268B}" type="parTrans" cxnId="{A94E674D-7300-4428-BE2E-603487285EDC}">
      <dgm:prSet/>
      <dgm:spPr/>
      <dgm:t>
        <a:bodyPr/>
        <a:lstStyle/>
        <a:p>
          <a:endParaRPr lang="en-US"/>
        </a:p>
      </dgm:t>
    </dgm:pt>
    <dgm:pt modelId="{B8D0FD07-0E13-4D70-A21F-E729ED701FD7}" type="sibTrans" cxnId="{A94E674D-7300-4428-BE2E-603487285EDC}">
      <dgm:prSet/>
      <dgm:spPr/>
      <dgm:t>
        <a:bodyPr/>
        <a:lstStyle/>
        <a:p>
          <a:endParaRPr lang="en-US"/>
        </a:p>
      </dgm:t>
    </dgm:pt>
    <dgm:pt modelId="{08E95FFB-2C76-416A-AC45-1005DB1117BD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>
          <a:noFill/>
        </a:ln>
        <a:effectLst>
          <a:outerShdw blurRad="57785" dist="33020" dir="318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gm:spPr>
      <dgm:t>
        <a:bodyPr/>
        <a:lstStyle/>
        <a:p>
          <a:pPr algn="l"/>
          <a:r>
            <a:rPr lang="ka-GE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სააგენტოს სტრუქტურულ ერთეულებში და ფილიალებში ჩატარდა სადეზინფექციო სამუშაოები და გადაეცათ ინფექციისგან დაცვის საშუალებები.</a:t>
          </a:r>
          <a:endParaRPr lang="en-US" sz="1400" b="1" dirty="0">
            <a:solidFill>
              <a:schemeClr val="tx1">
                <a:lumMod val="75000"/>
                <a:lumOff val="2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63582A2F-07E5-46C5-A84A-664C89D7D496}" type="parTrans" cxnId="{9487A2AF-FAF0-4E78-B087-9B423D9A82DB}">
      <dgm:prSet/>
      <dgm:spPr/>
      <dgm:t>
        <a:bodyPr/>
        <a:lstStyle/>
        <a:p>
          <a:endParaRPr lang="en-US"/>
        </a:p>
      </dgm:t>
    </dgm:pt>
    <dgm:pt modelId="{CBC120B0-27C1-4E91-AEB2-B1363A394F7E}" type="sibTrans" cxnId="{9487A2AF-FAF0-4E78-B087-9B423D9A82DB}">
      <dgm:prSet/>
      <dgm:spPr/>
      <dgm:t>
        <a:bodyPr/>
        <a:lstStyle/>
        <a:p>
          <a:endParaRPr lang="en-US"/>
        </a:p>
      </dgm:t>
    </dgm:pt>
    <dgm:pt modelId="{953FF00F-25BE-49E8-BFA1-5675A64BDC0A}" type="pres">
      <dgm:prSet presAssocID="{6038CED5-9507-47AB-863F-BFE5F9BCB97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1FE4F8-3387-462B-85B5-8535144058A9}" type="pres">
      <dgm:prSet presAssocID="{11AD38E6-7F26-436B-A2B1-8F9423AA3CDB}" presName="parentText" presStyleLbl="node1" presStyleIdx="0" presStyleCnt="8" custScaleY="76911" custLinFactY="-5066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F22158-B404-498A-A6DB-7C8B4C88F30A}" type="pres">
      <dgm:prSet presAssocID="{9026C5D8-5399-4AFC-86D0-FF42DA626179}" presName="spacer" presStyleCnt="0"/>
      <dgm:spPr/>
    </dgm:pt>
    <dgm:pt modelId="{F90D53DC-5B48-4767-BCFA-77D282BCC3D2}" type="pres">
      <dgm:prSet presAssocID="{69C796E6-7844-4C53-BA42-09DDEB8EABA4}" presName="parentText" presStyleLbl="node1" presStyleIdx="1" presStyleCnt="8" custScaleY="78406" custLinFactNeighborX="136" custLinFactNeighborY="-7580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66447B-2E4E-452B-BA7B-78CA488EE545}" type="pres">
      <dgm:prSet presAssocID="{14849F90-8CB0-42F7-BADA-232BD1D40B0E}" presName="spacer" presStyleCnt="0"/>
      <dgm:spPr/>
    </dgm:pt>
    <dgm:pt modelId="{3E498579-2306-48B8-AD5D-2277407012B3}" type="pres">
      <dgm:prSet presAssocID="{67E7F1C9-9CAD-4AD7-936B-1A84FE65D415}" presName="parentText" presStyleLbl="node1" presStyleIdx="2" presStyleCnt="8" custScaleY="71682" custLinFactY="45551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6119EC-BB46-4032-B46F-75E01451069B}" type="pres">
      <dgm:prSet presAssocID="{1E79BA83-6761-4D98-BD2D-B74107B4809B}" presName="spacer" presStyleCnt="0"/>
      <dgm:spPr/>
    </dgm:pt>
    <dgm:pt modelId="{61FB187F-4488-4457-99AC-F6ABA69EBDF2}" type="pres">
      <dgm:prSet presAssocID="{BABDC330-6579-42C6-9AF3-3A27116D89A9}" presName="parentText" presStyleLbl="node1" presStyleIdx="3" presStyleCnt="8" custScaleY="67771" custLinFactY="-88665" custLinFactNeighborX="-27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CC0DBA-D0A2-4D82-B0CF-8A9F2E555D6F}" type="pres">
      <dgm:prSet presAssocID="{3F19F79E-0EF9-4232-BCCF-5B99E1EFD97F}" presName="spacer" presStyleCnt="0"/>
      <dgm:spPr/>
    </dgm:pt>
    <dgm:pt modelId="{CAC6BE49-179C-4BED-A16F-5CB940FC7315}" type="pres">
      <dgm:prSet presAssocID="{21634675-9B53-4E1E-B926-E646169A7044}" presName="parentText" presStyleLbl="node1" presStyleIdx="4" presStyleCnt="8" custScaleY="87141" custLinFactY="-1722" custLinFactNeighborX="13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F92839-8269-4945-BFEC-29BB31FDD7ED}" type="pres">
      <dgm:prSet presAssocID="{0614E64F-EE61-444A-B38F-7DF71FC2B587}" presName="spacer" presStyleCnt="0"/>
      <dgm:spPr/>
    </dgm:pt>
    <dgm:pt modelId="{D8EA2890-C793-4F6A-A6C6-4AA10AD7FE02}" type="pres">
      <dgm:prSet presAssocID="{FCA4A43E-ADD6-423D-B658-8F1B08CCE9AC}" presName="parentText" presStyleLbl="node1" presStyleIdx="5" presStyleCnt="8" custScaleY="87141" custLinFactNeighborX="407" custLinFactNeighborY="-6709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648261-8C6F-47C6-9D91-8D8788B4F7BD}" type="pres">
      <dgm:prSet presAssocID="{597C677C-A6C0-42A1-A8FC-D47CC75D68C3}" presName="spacer" presStyleCnt="0"/>
      <dgm:spPr/>
    </dgm:pt>
    <dgm:pt modelId="{53CDFD58-73BB-4512-B015-B336D62BDACE}" type="pres">
      <dgm:prSet presAssocID="{622689EF-9332-4DB7-9A2A-88AB92E90A03}" presName="parentText" presStyleLbl="node1" presStyleIdx="6" presStyleCnt="8" custScaleY="87141" custLinFactNeighborY="-4550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EE314E-35D4-4FF4-A1D9-AF2AE5EE787D}" type="pres">
      <dgm:prSet presAssocID="{B8D0FD07-0E13-4D70-A21F-E729ED701FD7}" presName="spacer" presStyleCnt="0"/>
      <dgm:spPr/>
    </dgm:pt>
    <dgm:pt modelId="{A83EC8A5-AEBB-44BC-8972-312A5467A41C}" type="pres">
      <dgm:prSet presAssocID="{08E95FFB-2C76-416A-AC45-1005DB1117BD}" presName="parentText" presStyleLbl="node1" presStyleIdx="7" presStyleCnt="8" custScaleY="87141" custLinFactNeighborX="-407" custLinFactNeighborY="-4688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DA43CFB-2C60-439A-B04D-89503ED03DC2}" srcId="{6038CED5-9507-47AB-863F-BFE5F9BCB971}" destId="{21634675-9B53-4E1E-B926-E646169A7044}" srcOrd="4" destOrd="0" parTransId="{9618651B-35D2-43B0-8EBE-0CF8B9F4F3F1}" sibTransId="{0614E64F-EE61-444A-B38F-7DF71FC2B587}"/>
    <dgm:cxn modelId="{A94E674D-7300-4428-BE2E-603487285EDC}" srcId="{6038CED5-9507-47AB-863F-BFE5F9BCB971}" destId="{622689EF-9332-4DB7-9A2A-88AB92E90A03}" srcOrd="6" destOrd="0" parTransId="{0DCE49A3-98AF-4274-87D3-7ADC7C04268B}" sibTransId="{B8D0FD07-0E13-4D70-A21F-E729ED701FD7}"/>
    <dgm:cxn modelId="{DEBAE980-22E8-4630-AC4E-DCF782EAFFC7}" type="presOf" srcId="{08E95FFB-2C76-416A-AC45-1005DB1117BD}" destId="{A83EC8A5-AEBB-44BC-8972-312A5467A41C}" srcOrd="0" destOrd="0" presId="urn:microsoft.com/office/officeart/2005/8/layout/vList2"/>
    <dgm:cxn modelId="{792E06B4-4DA4-4492-AE31-68D1B0021583}" srcId="{6038CED5-9507-47AB-863F-BFE5F9BCB971}" destId="{69C796E6-7844-4C53-BA42-09DDEB8EABA4}" srcOrd="1" destOrd="0" parTransId="{03DDCCB3-F195-4A34-A6C0-A390F162EC87}" sibTransId="{14849F90-8CB0-42F7-BADA-232BD1D40B0E}"/>
    <dgm:cxn modelId="{74C01ADF-7B18-45A2-B695-40E263BD27A9}" type="presOf" srcId="{67E7F1C9-9CAD-4AD7-936B-1A84FE65D415}" destId="{3E498579-2306-48B8-AD5D-2277407012B3}" srcOrd="0" destOrd="0" presId="urn:microsoft.com/office/officeart/2005/8/layout/vList2"/>
    <dgm:cxn modelId="{0C48D76D-716E-4933-9E59-61F396A1C871}" srcId="{6038CED5-9507-47AB-863F-BFE5F9BCB971}" destId="{67E7F1C9-9CAD-4AD7-936B-1A84FE65D415}" srcOrd="2" destOrd="0" parTransId="{564B4350-66CB-490E-9CA0-327695F2BAF7}" sibTransId="{1E79BA83-6761-4D98-BD2D-B74107B4809B}"/>
    <dgm:cxn modelId="{650A2E63-4179-4483-BF35-173FB5D98B0E}" type="presOf" srcId="{6038CED5-9507-47AB-863F-BFE5F9BCB971}" destId="{953FF00F-25BE-49E8-BFA1-5675A64BDC0A}" srcOrd="0" destOrd="0" presId="urn:microsoft.com/office/officeart/2005/8/layout/vList2"/>
    <dgm:cxn modelId="{5D69145A-686C-43E2-82E4-9C7BE0270EC1}" type="presOf" srcId="{21634675-9B53-4E1E-B926-E646169A7044}" destId="{CAC6BE49-179C-4BED-A16F-5CB940FC7315}" srcOrd="0" destOrd="0" presId="urn:microsoft.com/office/officeart/2005/8/layout/vList2"/>
    <dgm:cxn modelId="{D2B4883B-FC46-4984-B658-8A6A52D6164F}" type="presOf" srcId="{11AD38E6-7F26-436B-A2B1-8F9423AA3CDB}" destId="{381FE4F8-3387-462B-85B5-8535144058A9}" srcOrd="0" destOrd="0" presId="urn:microsoft.com/office/officeart/2005/8/layout/vList2"/>
    <dgm:cxn modelId="{0EB1C1E0-8CD1-4348-A183-3E248ED88836}" type="presOf" srcId="{BABDC330-6579-42C6-9AF3-3A27116D89A9}" destId="{61FB187F-4488-4457-99AC-F6ABA69EBDF2}" srcOrd="0" destOrd="0" presId="urn:microsoft.com/office/officeart/2005/8/layout/vList2"/>
    <dgm:cxn modelId="{098A4173-B29C-4C20-962B-5CB759A5800B}" srcId="{6038CED5-9507-47AB-863F-BFE5F9BCB971}" destId="{11AD38E6-7F26-436B-A2B1-8F9423AA3CDB}" srcOrd="0" destOrd="0" parTransId="{AF654BA0-9E29-475A-AA2F-1AAEF63B8E4C}" sibTransId="{9026C5D8-5399-4AFC-86D0-FF42DA626179}"/>
    <dgm:cxn modelId="{9487A2AF-FAF0-4E78-B087-9B423D9A82DB}" srcId="{6038CED5-9507-47AB-863F-BFE5F9BCB971}" destId="{08E95FFB-2C76-416A-AC45-1005DB1117BD}" srcOrd="7" destOrd="0" parTransId="{63582A2F-07E5-46C5-A84A-664C89D7D496}" sibTransId="{CBC120B0-27C1-4E91-AEB2-B1363A394F7E}"/>
    <dgm:cxn modelId="{380824C0-239F-41B9-B6D6-099443015CCC}" srcId="{6038CED5-9507-47AB-863F-BFE5F9BCB971}" destId="{FCA4A43E-ADD6-423D-B658-8F1B08CCE9AC}" srcOrd="5" destOrd="0" parTransId="{B3DF568D-AD3C-4D56-9AE7-0978E3923A6E}" sibTransId="{597C677C-A6C0-42A1-A8FC-D47CC75D68C3}"/>
    <dgm:cxn modelId="{A136663C-E5AA-4A4B-92CE-EE87C36FC8B6}" type="presOf" srcId="{FCA4A43E-ADD6-423D-B658-8F1B08CCE9AC}" destId="{D8EA2890-C793-4F6A-A6C6-4AA10AD7FE02}" srcOrd="0" destOrd="0" presId="urn:microsoft.com/office/officeart/2005/8/layout/vList2"/>
    <dgm:cxn modelId="{E0F776B0-E622-458A-87C0-09DD485FE1A9}" type="presOf" srcId="{622689EF-9332-4DB7-9A2A-88AB92E90A03}" destId="{53CDFD58-73BB-4512-B015-B336D62BDACE}" srcOrd="0" destOrd="0" presId="urn:microsoft.com/office/officeart/2005/8/layout/vList2"/>
    <dgm:cxn modelId="{A596C597-2916-4655-AB1D-AA47FF88ACC8}" type="presOf" srcId="{69C796E6-7844-4C53-BA42-09DDEB8EABA4}" destId="{F90D53DC-5B48-4767-BCFA-77D282BCC3D2}" srcOrd="0" destOrd="0" presId="urn:microsoft.com/office/officeart/2005/8/layout/vList2"/>
    <dgm:cxn modelId="{659198C6-7900-47C1-9AB8-99C856CFD1F4}" srcId="{6038CED5-9507-47AB-863F-BFE5F9BCB971}" destId="{BABDC330-6579-42C6-9AF3-3A27116D89A9}" srcOrd="3" destOrd="0" parTransId="{2D969E41-10E6-4054-B9BC-8DD1093F7170}" sibTransId="{3F19F79E-0EF9-4232-BCCF-5B99E1EFD97F}"/>
    <dgm:cxn modelId="{8738CCDC-4905-48C8-8C38-B05B5FC6E9D9}" type="presParOf" srcId="{953FF00F-25BE-49E8-BFA1-5675A64BDC0A}" destId="{381FE4F8-3387-462B-85B5-8535144058A9}" srcOrd="0" destOrd="0" presId="urn:microsoft.com/office/officeart/2005/8/layout/vList2"/>
    <dgm:cxn modelId="{9CB8185E-8F6A-4AB2-AB1C-55A99466F1D4}" type="presParOf" srcId="{953FF00F-25BE-49E8-BFA1-5675A64BDC0A}" destId="{77F22158-B404-498A-A6DB-7C8B4C88F30A}" srcOrd="1" destOrd="0" presId="urn:microsoft.com/office/officeart/2005/8/layout/vList2"/>
    <dgm:cxn modelId="{D1ED5CA7-3993-48C6-A6F8-E388C22A6024}" type="presParOf" srcId="{953FF00F-25BE-49E8-BFA1-5675A64BDC0A}" destId="{F90D53DC-5B48-4767-BCFA-77D282BCC3D2}" srcOrd="2" destOrd="0" presId="urn:microsoft.com/office/officeart/2005/8/layout/vList2"/>
    <dgm:cxn modelId="{27928AF7-E003-4295-9063-DB7605B2BF32}" type="presParOf" srcId="{953FF00F-25BE-49E8-BFA1-5675A64BDC0A}" destId="{0766447B-2E4E-452B-BA7B-78CA488EE545}" srcOrd="3" destOrd="0" presId="urn:microsoft.com/office/officeart/2005/8/layout/vList2"/>
    <dgm:cxn modelId="{9C1DD8D5-A49E-4D8A-AB51-CCF662B3E385}" type="presParOf" srcId="{953FF00F-25BE-49E8-BFA1-5675A64BDC0A}" destId="{3E498579-2306-48B8-AD5D-2277407012B3}" srcOrd="4" destOrd="0" presId="urn:microsoft.com/office/officeart/2005/8/layout/vList2"/>
    <dgm:cxn modelId="{0F8C4CB9-426C-497A-9A9D-4BAF2CC950FB}" type="presParOf" srcId="{953FF00F-25BE-49E8-BFA1-5675A64BDC0A}" destId="{2A6119EC-BB46-4032-B46F-75E01451069B}" srcOrd="5" destOrd="0" presId="urn:microsoft.com/office/officeart/2005/8/layout/vList2"/>
    <dgm:cxn modelId="{59C7ECFF-D88C-4256-BD5D-248E55356403}" type="presParOf" srcId="{953FF00F-25BE-49E8-BFA1-5675A64BDC0A}" destId="{61FB187F-4488-4457-99AC-F6ABA69EBDF2}" srcOrd="6" destOrd="0" presId="urn:microsoft.com/office/officeart/2005/8/layout/vList2"/>
    <dgm:cxn modelId="{06342D26-C2F2-4BFD-A0AC-B4BD5226A304}" type="presParOf" srcId="{953FF00F-25BE-49E8-BFA1-5675A64BDC0A}" destId="{EFCC0DBA-D0A2-4D82-B0CF-8A9F2E555D6F}" srcOrd="7" destOrd="0" presId="urn:microsoft.com/office/officeart/2005/8/layout/vList2"/>
    <dgm:cxn modelId="{3D5249F1-107D-4CFA-B0D2-74A645D51267}" type="presParOf" srcId="{953FF00F-25BE-49E8-BFA1-5675A64BDC0A}" destId="{CAC6BE49-179C-4BED-A16F-5CB940FC7315}" srcOrd="8" destOrd="0" presId="urn:microsoft.com/office/officeart/2005/8/layout/vList2"/>
    <dgm:cxn modelId="{EF6C7B84-7202-412F-8705-2443D8620A0B}" type="presParOf" srcId="{953FF00F-25BE-49E8-BFA1-5675A64BDC0A}" destId="{D0F92839-8269-4945-BFEC-29BB31FDD7ED}" srcOrd="9" destOrd="0" presId="urn:microsoft.com/office/officeart/2005/8/layout/vList2"/>
    <dgm:cxn modelId="{8CE2535D-0595-4128-B3A3-3D97F852B991}" type="presParOf" srcId="{953FF00F-25BE-49E8-BFA1-5675A64BDC0A}" destId="{D8EA2890-C793-4F6A-A6C6-4AA10AD7FE02}" srcOrd="10" destOrd="0" presId="urn:microsoft.com/office/officeart/2005/8/layout/vList2"/>
    <dgm:cxn modelId="{F43B5777-9F44-4085-ACCA-BBE9BD00081E}" type="presParOf" srcId="{953FF00F-25BE-49E8-BFA1-5675A64BDC0A}" destId="{14648261-8C6F-47C6-9D91-8D8788B4F7BD}" srcOrd="11" destOrd="0" presId="urn:microsoft.com/office/officeart/2005/8/layout/vList2"/>
    <dgm:cxn modelId="{9BFF0580-F9A7-4466-BF70-5880DD262EC1}" type="presParOf" srcId="{953FF00F-25BE-49E8-BFA1-5675A64BDC0A}" destId="{53CDFD58-73BB-4512-B015-B336D62BDACE}" srcOrd="12" destOrd="0" presId="urn:microsoft.com/office/officeart/2005/8/layout/vList2"/>
    <dgm:cxn modelId="{3CFA1D7A-6522-409D-ADB7-71007045EF3D}" type="presParOf" srcId="{953FF00F-25BE-49E8-BFA1-5675A64BDC0A}" destId="{9BEE314E-35D4-4FF4-A1D9-AF2AE5EE787D}" srcOrd="13" destOrd="0" presId="urn:microsoft.com/office/officeart/2005/8/layout/vList2"/>
    <dgm:cxn modelId="{B9B62976-9488-45FB-AA08-CD70346FE854}" type="presParOf" srcId="{953FF00F-25BE-49E8-BFA1-5675A64BDC0A}" destId="{A83EC8A5-AEBB-44BC-8972-312A5467A41C}" srcOrd="14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FE56586-945E-48D3-B0E9-D66732D03E39}" type="doc">
      <dgm:prSet loTypeId="urn:microsoft.com/office/officeart/2005/8/layout/default#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DA24B8C-EE32-40F9-B7BF-79694000D179}">
      <dgm:prSet custT="1"/>
      <dgm:spPr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3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მიმდინარეობს სოციალურ მუშაკთა საქმიანობის პროფესიული ზედამხედველობა - სუპერვიზია.   </a:t>
          </a:r>
          <a:endParaRPr lang="en-US" sz="13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91714912-CB88-4229-B404-1084B6162143}" type="parTrans" cxnId="{F791EFAF-5F01-4138-ADD5-470B152DB2D2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26D790D8-DB63-4738-B58D-402EE3BE2644}" type="sibTrans" cxnId="{F791EFAF-5F01-4138-ADD5-470B152DB2D2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9F87EDAA-3F78-4FEF-936E-7DF9A2F1B465}">
      <dgm:prSet custT="1"/>
      <dgm:spPr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3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ვიწყებთ ფსიქოლოგების საქმიანობის პროფესიული ზედამხედველობას - სუპერვიზიას.    </a:t>
          </a:r>
          <a:endParaRPr lang="en-US" sz="13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43FFAA7D-972C-46A3-BDF8-38736701246A}" type="parTrans" cxnId="{1EA7C23A-B1DD-4F75-91BC-33E8A9C9BA60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91108120-5FDD-47EE-8252-09AA0FC0223B}" type="sibTrans" cxnId="{1EA7C23A-B1DD-4F75-91BC-33E8A9C9BA60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3D032CB5-B492-433F-9535-A04200015784}">
      <dgm:prSet custT="1"/>
      <dgm:spPr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3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მიმდინარეობს მუშაობა სექსუალური ძალადობის მსხვერპლი ბავშვებისათვის ახალი სერვისის შექმნის მიმართულებით.</a:t>
          </a:r>
          <a:endParaRPr lang="en-US" sz="13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1B224471-36E8-44C0-91A1-ACE62067A2D2}" type="parTrans" cxnId="{E428ED8A-6E1F-4707-A988-D8D0CA444B1B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990BC81E-483B-478B-A367-1B53045A9D4B}" type="sibTrans" cxnId="{E428ED8A-6E1F-4707-A988-D8D0CA444B1B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30E49FFE-910B-4DE3-863B-891A63A4EF95}">
      <dgm:prSet custT="1"/>
      <dgm:spPr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3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დაწყებულია  შშმპ დიდი ინსტიტუციების დეინსტიტუციონალიზაციის პროცესი პარტნიორ ორგანიზაციებთან ერთად </a:t>
          </a:r>
          <a:endParaRPr lang="en-US" sz="13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DBBEB824-36C1-4D1D-84F2-A1CEC98A45E3}" type="parTrans" cxnId="{37109E4C-1E49-41BA-BB85-BBB2BCDA67EC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E5614D01-3B2D-42B7-8D8D-7E3F399388D9}" type="sibTrans" cxnId="{37109E4C-1E49-41BA-BB85-BBB2BCDA67EC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66E4BC90-3EBE-484E-9E7C-BBEBFB662ECB}">
      <dgm:prSet custT="1"/>
      <dgm:sp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3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დაწყებულია  ჩვილ ბავშვთა სახლის დეინსტიტუციონალიზაციის პროცესი</a:t>
          </a:r>
          <a:endParaRPr lang="en-US" sz="13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F127A278-D57E-4400-9467-87FEE38C595F}" type="parTrans" cxnId="{D43179FE-B74F-4DF1-856D-DAEC2BCF7858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80AB17FF-C3CB-4546-8793-787635615305}" type="sibTrans" cxnId="{D43179FE-B74F-4DF1-856D-DAEC2BCF7858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80BBA44F-4021-4ED9-BF8E-15A778F550E7}">
      <dgm:prSet custT="1"/>
      <dgm:spPr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3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ფართოვდება  ბავშვთა დახმარების საკითხებზე საკონსულტაციო ცხელი ხაზის  - </a:t>
          </a:r>
          <a:r>
            <a:rPr lang="ka-GE" sz="14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111</a:t>
          </a:r>
          <a:r>
            <a:rPr lang="ka-GE" sz="13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ka-GE" sz="13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მანდატი. </a:t>
          </a:r>
          <a:r>
            <a:rPr lang="ka-GE" sz="1300" b="0" dirty="0" smtClean="0">
              <a:solidFill>
                <a:schemeClr val="tx1">
                  <a:lumMod val="75000"/>
                  <a:lumOff val="25000"/>
                </a:schemeClr>
              </a:solidFill>
            </a:rPr>
            <a:t>(ნარკო და აზარტულ თამაშებზე დამოკიდებულ</a:t>
          </a:r>
          <a:r>
            <a:rPr lang="en-GB" sz="1300" b="0" dirty="0" smtClean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ka-GE" sz="1300" b="0" dirty="0" smtClean="0">
              <a:solidFill>
                <a:schemeClr val="tx1">
                  <a:lumMod val="75000"/>
                  <a:lumOff val="25000"/>
                </a:schemeClr>
              </a:solidFill>
            </a:rPr>
            <a:t>ბავშვთა და მოზარდთა კონსულტირება/დახმარება)</a:t>
          </a:r>
          <a:endParaRPr lang="en-US" sz="1300" b="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6598C55B-F648-415A-A03C-3B209E4BAA76}" type="parTrans" cxnId="{8DF84A14-7338-4F4B-B47A-2FCE796D85D4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0657D8F0-7530-4199-88D1-688652D0D72E}" type="sibTrans" cxnId="{8DF84A14-7338-4F4B-B47A-2FCE796D85D4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051F5297-9ADB-4406-BA6A-5DEE565238D0}">
      <dgm:prSet custT="1"/>
      <dgm:spPr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3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დაწყებულია მატერიალიზებული ვაუჩერის ელექტრონული შეტყობინებით ჩანაცვლების პროცესი</a:t>
          </a:r>
          <a:endParaRPr lang="en-US" sz="13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322A7E8E-5A50-4BF8-A597-68356A20930B}" type="parTrans" cxnId="{408E8332-07B4-4D53-B740-6ACE53394F49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B01C2C18-D706-4FF8-9E04-D0457B857FFD}" type="sibTrans" cxnId="{408E8332-07B4-4D53-B740-6ACE53394F49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722DF01C-6BF1-4321-9322-3329C477D34C}">
      <dgm:prSet custT="1"/>
      <dgm:spPr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3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მიმდინარეობს შვილად აყვანის ერთიანი რეესტრის დიჯიტალიზაციის პროცესი</a:t>
          </a:r>
          <a:endParaRPr lang="en-US" sz="13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40111209-3A0F-48AC-BAF3-28F2CFF4186E}" type="parTrans" cxnId="{4EC7EC17-4996-4923-965B-535C8442D63D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8AE1D719-2C4C-4715-B82F-2DA9D20C4C9A}" type="sibTrans" cxnId="{4EC7EC17-4996-4923-965B-535C8442D63D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D0D69599-1A61-4868-901A-CB00C2D06BD6}">
      <dgm:prSet custT="1"/>
      <dgm:spPr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3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მიმდინარეობს ქვეპროგრამების ადმინისტრირების შესაბამისი ელექტრონული პორტალის განახლების პროცესი.</a:t>
          </a:r>
          <a:endParaRPr lang="en-US" sz="13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BAE944E3-FC02-425B-9330-0F67C3DFD249}" type="parTrans" cxnId="{A47076D6-8F52-4B00-893D-80835A1A3CD5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3DAEB192-3BFF-428A-BFF9-F300D48A472A}" type="sibTrans" cxnId="{A47076D6-8F52-4B00-893D-80835A1A3CD5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85285A6C-333F-4BF3-8571-8CCD00B08D16}" type="pres">
      <dgm:prSet presAssocID="{0FE56586-945E-48D3-B0E9-D66732D03E3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907365-1998-4A17-808F-54DF6A76C71F}" type="pres">
      <dgm:prSet presAssocID="{ADA24B8C-EE32-40F9-B7BF-79694000D179}" presName="node" presStyleLbl="node1" presStyleIdx="0" presStyleCnt="9" custScaleY="1441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B77989-CFEA-4FFA-87F6-FC675AA24764}" type="pres">
      <dgm:prSet presAssocID="{26D790D8-DB63-4738-B58D-402EE3BE2644}" presName="sibTrans" presStyleCnt="0"/>
      <dgm:spPr/>
    </dgm:pt>
    <dgm:pt modelId="{08CCCB64-6D13-4809-A712-BAED074A4BC6}" type="pres">
      <dgm:prSet presAssocID="{9F87EDAA-3F78-4FEF-936E-7DF9A2F1B465}" presName="node" presStyleLbl="node1" presStyleIdx="1" presStyleCnt="9" custScaleY="1429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B56C73-1C96-453C-AD89-940B7F939E0C}" type="pres">
      <dgm:prSet presAssocID="{91108120-5FDD-47EE-8252-09AA0FC0223B}" presName="sibTrans" presStyleCnt="0"/>
      <dgm:spPr/>
    </dgm:pt>
    <dgm:pt modelId="{D51BCE21-4EA9-4B29-A866-8242C6BF83EC}" type="pres">
      <dgm:prSet presAssocID="{3D032CB5-B492-433F-9535-A04200015784}" presName="node" presStyleLbl="node1" presStyleIdx="2" presStyleCnt="9" custScaleY="144934" custLinFactNeighborX="-17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E2A835-30B1-4772-846E-1414D11EE47C}" type="pres">
      <dgm:prSet presAssocID="{990BC81E-483B-478B-A367-1B53045A9D4B}" presName="sibTrans" presStyleCnt="0"/>
      <dgm:spPr/>
    </dgm:pt>
    <dgm:pt modelId="{E363DF58-6EB9-4B91-B934-DF928EC5519C}" type="pres">
      <dgm:prSet presAssocID="{30E49FFE-910B-4DE3-863B-891A63A4EF95}" presName="node" presStyleLbl="node1" presStyleIdx="3" presStyleCnt="9" custScaleY="1470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7C1CAC-8159-4A1E-A450-E94D4C358FA0}" type="pres">
      <dgm:prSet presAssocID="{E5614D01-3B2D-42B7-8D8D-7E3F399388D9}" presName="sibTrans" presStyleCnt="0"/>
      <dgm:spPr/>
    </dgm:pt>
    <dgm:pt modelId="{6759644E-1EA5-426B-9669-049A6124F095}" type="pres">
      <dgm:prSet presAssocID="{66E4BC90-3EBE-484E-9E7C-BBEBFB662ECB}" presName="node" presStyleLbl="node1" presStyleIdx="4" presStyleCnt="9" custScaleY="149358" custLinFactNeighborX="185" custLinFactNeighborY="18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EDC714-D529-41C3-8524-F43CED53AE8B}" type="pres">
      <dgm:prSet presAssocID="{80AB17FF-C3CB-4546-8793-787635615305}" presName="sibTrans" presStyleCnt="0"/>
      <dgm:spPr/>
    </dgm:pt>
    <dgm:pt modelId="{3F3F91E2-FD7C-4B26-BA45-48CCCE20790A}" type="pres">
      <dgm:prSet presAssocID="{80BBA44F-4021-4ED9-BF8E-15A778F550E7}" presName="node" presStyleLbl="node1" presStyleIdx="5" presStyleCnt="9" custScaleY="1343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CCFF4D-F51E-4AA5-AABE-F59E5C38F990}" type="pres">
      <dgm:prSet presAssocID="{0657D8F0-7530-4199-88D1-688652D0D72E}" presName="sibTrans" presStyleCnt="0"/>
      <dgm:spPr/>
    </dgm:pt>
    <dgm:pt modelId="{528CA5E3-6175-454A-BCF0-C12DF0D4398A}" type="pres">
      <dgm:prSet presAssocID="{051F5297-9ADB-4406-BA6A-5DEE565238D0}" presName="node" presStyleLbl="node1" presStyleIdx="6" presStyleCnt="9" custScaleY="1343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497506-6EB2-4267-B958-3F1528C2BE62}" type="pres">
      <dgm:prSet presAssocID="{B01C2C18-D706-4FF8-9E04-D0457B857FFD}" presName="sibTrans" presStyleCnt="0"/>
      <dgm:spPr/>
    </dgm:pt>
    <dgm:pt modelId="{019CA367-3615-44E1-890B-FF997431F99D}" type="pres">
      <dgm:prSet presAssocID="{722DF01C-6BF1-4321-9322-3329C477D34C}" presName="node" presStyleLbl="node1" presStyleIdx="7" presStyleCnt="9" custScaleY="1328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090F5B-5376-47A7-8657-24A460875FB2}" type="pres">
      <dgm:prSet presAssocID="{8AE1D719-2C4C-4715-B82F-2DA9D20C4C9A}" presName="sibTrans" presStyleCnt="0"/>
      <dgm:spPr/>
    </dgm:pt>
    <dgm:pt modelId="{18CA937A-F41F-4EBD-B6DF-82C1EF8389E5}" type="pres">
      <dgm:prSet presAssocID="{D0D69599-1A61-4868-901A-CB00C2D06BD6}" presName="node" presStyleLbl="node1" presStyleIdx="8" presStyleCnt="9" custScaleY="1323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436E311-77C1-47AF-A3D0-8615D5B6FD3E}" type="presOf" srcId="{722DF01C-6BF1-4321-9322-3329C477D34C}" destId="{019CA367-3615-44E1-890B-FF997431F99D}" srcOrd="0" destOrd="0" presId="urn:microsoft.com/office/officeart/2005/8/layout/default#1"/>
    <dgm:cxn modelId="{E4884591-1AC6-425A-86F1-C3CA1862F683}" type="presOf" srcId="{051F5297-9ADB-4406-BA6A-5DEE565238D0}" destId="{528CA5E3-6175-454A-BCF0-C12DF0D4398A}" srcOrd="0" destOrd="0" presId="urn:microsoft.com/office/officeart/2005/8/layout/default#1"/>
    <dgm:cxn modelId="{A47076D6-8F52-4B00-893D-80835A1A3CD5}" srcId="{0FE56586-945E-48D3-B0E9-D66732D03E39}" destId="{D0D69599-1A61-4868-901A-CB00C2D06BD6}" srcOrd="8" destOrd="0" parTransId="{BAE944E3-FC02-425B-9330-0F67C3DFD249}" sibTransId="{3DAEB192-3BFF-428A-BFF9-F300D48A472A}"/>
    <dgm:cxn modelId="{8DF84A14-7338-4F4B-B47A-2FCE796D85D4}" srcId="{0FE56586-945E-48D3-B0E9-D66732D03E39}" destId="{80BBA44F-4021-4ED9-BF8E-15A778F550E7}" srcOrd="5" destOrd="0" parTransId="{6598C55B-F648-415A-A03C-3B209E4BAA76}" sibTransId="{0657D8F0-7530-4199-88D1-688652D0D72E}"/>
    <dgm:cxn modelId="{0C1C22D5-2B4B-4820-8835-1D945CAD8F6D}" type="presOf" srcId="{3D032CB5-B492-433F-9535-A04200015784}" destId="{D51BCE21-4EA9-4B29-A866-8242C6BF83EC}" srcOrd="0" destOrd="0" presId="urn:microsoft.com/office/officeart/2005/8/layout/default#1"/>
    <dgm:cxn modelId="{408E8332-07B4-4D53-B740-6ACE53394F49}" srcId="{0FE56586-945E-48D3-B0E9-D66732D03E39}" destId="{051F5297-9ADB-4406-BA6A-5DEE565238D0}" srcOrd="6" destOrd="0" parTransId="{322A7E8E-5A50-4BF8-A597-68356A20930B}" sibTransId="{B01C2C18-D706-4FF8-9E04-D0457B857FFD}"/>
    <dgm:cxn modelId="{CC21D4EA-7806-42EF-86B9-520CF4FEC392}" type="presOf" srcId="{ADA24B8C-EE32-40F9-B7BF-79694000D179}" destId="{22907365-1998-4A17-808F-54DF6A76C71F}" srcOrd="0" destOrd="0" presId="urn:microsoft.com/office/officeart/2005/8/layout/default#1"/>
    <dgm:cxn modelId="{706341E3-A012-47F1-BA09-735544756B67}" type="presOf" srcId="{D0D69599-1A61-4868-901A-CB00C2D06BD6}" destId="{18CA937A-F41F-4EBD-B6DF-82C1EF8389E5}" srcOrd="0" destOrd="0" presId="urn:microsoft.com/office/officeart/2005/8/layout/default#1"/>
    <dgm:cxn modelId="{6235DF97-7137-4867-A979-A01710F5D04A}" type="presOf" srcId="{30E49FFE-910B-4DE3-863B-891A63A4EF95}" destId="{E363DF58-6EB9-4B91-B934-DF928EC5519C}" srcOrd="0" destOrd="0" presId="urn:microsoft.com/office/officeart/2005/8/layout/default#1"/>
    <dgm:cxn modelId="{F791EFAF-5F01-4138-ADD5-470B152DB2D2}" srcId="{0FE56586-945E-48D3-B0E9-D66732D03E39}" destId="{ADA24B8C-EE32-40F9-B7BF-79694000D179}" srcOrd="0" destOrd="0" parTransId="{91714912-CB88-4229-B404-1084B6162143}" sibTransId="{26D790D8-DB63-4738-B58D-402EE3BE2644}"/>
    <dgm:cxn modelId="{E428ED8A-6E1F-4707-A988-D8D0CA444B1B}" srcId="{0FE56586-945E-48D3-B0E9-D66732D03E39}" destId="{3D032CB5-B492-433F-9535-A04200015784}" srcOrd="2" destOrd="0" parTransId="{1B224471-36E8-44C0-91A1-ACE62067A2D2}" sibTransId="{990BC81E-483B-478B-A367-1B53045A9D4B}"/>
    <dgm:cxn modelId="{DD372AD1-9B1A-407D-A6AE-C2127693E836}" type="presOf" srcId="{80BBA44F-4021-4ED9-BF8E-15A778F550E7}" destId="{3F3F91E2-FD7C-4B26-BA45-48CCCE20790A}" srcOrd="0" destOrd="0" presId="urn:microsoft.com/office/officeart/2005/8/layout/default#1"/>
    <dgm:cxn modelId="{1EA7C23A-B1DD-4F75-91BC-33E8A9C9BA60}" srcId="{0FE56586-945E-48D3-B0E9-D66732D03E39}" destId="{9F87EDAA-3F78-4FEF-936E-7DF9A2F1B465}" srcOrd="1" destOrd="0" parTransId="{43FFAA7D-972C-46A3-BDF8-38736701246A}" sibTransId="{91108120-5FDD-47EE-8252-09AA0FC0223B}"/>
    <dgm:cxn modelId="{D90BEAAF-834E-4D77-B7D7-F9524DB059FD}" type="presOf" srcId="{9F87EDAA-3F78-4FEF-936E-7DF9A2F1B465}" destId="{08CCCB64-6D13-4809-A712-BAED074A4BC6}" srcOrd="0" destOrd="0" presId="urn:microsoft.com/office/officeart/2005/8/layout/default#1"/>
    <dgm:cxn modelId="{37109E4C-1E49-41BA-BB85-BBB2BCDA67EC}" srcId="{0FE56586-945E-48D3-B0E9-D66732D03E39}" destId="{30E49FFE-910B-4DE3-863B-891A63A4EF95}" srcOrd="3" destOrd="0" parTransId="{DBBEB824-36C1-4D1D-84F2-A1CEC98A45E3}" sibTransId="{E5614D01-3B2D-42B7-8D8D-7E3F399388D9}"/>
    <dgm:cxn modelId="{4EC7EC17-4996-4923-965B-535C8442D63D}" srcId="{0FE56586-945E-48D3-B0E9-D66732D03E39}" destId="{722DF01C-6BF1-4321-9322-3329C477D34C}" srcOrd="7" destOrd="0" parTransId="{40111209-3A0F-48AC-BAF3-28F2CFF4186E}" sibTransId="{8AE1D719-2C4C-4715-B82F-2DA9D20C4C9A}"/>
    <dgm:cxn modelId="{6E8CC634-8D5D-49B8-84D2-86F43D9D01E9}" type="presOf" srcId="{0FE56586-945E-48D3-B0E9-D66732D03E39}" destId="{85285A6C-333F-4BF3-8571-8CCD00B08D16}" srcOrd="0" destOrd="0" presId="urn:microsoft.com/office/officeart/2005/8/layout/default#1"/>
    <dgm:cxn modelId="{D43179FE-B74F-4DF1-856D-DAEC2BCF7858}" srcId="{0FE56586-945E-48D3-B0E9-D66732D03E39}" destId="{66E4BC90-3EBE-484E-9E7C-BBEBFB662ECB}" srcOrd="4" destOrd="0" parTransId="{F127A278-D57E-4400-9467-87FEE38C595F}" sibTransId="{80AB17FF-C3CB-4546-8793-787635615305}"/>
    <dgm:cxn modelId="{F9345B9A-39CF-4F4A-96E0-5FA62647B9C7}" type="presOf" srcId="{66E4BC90-3EBE-484E-9E7C-BBEBFB662ECB}" destId="{6759644E-1EA5-426B-9669-049A6124F095}" srcOrd="0" destOrd="0" presId="urn:microsoft.com/office/officeart/2005/8/layout/default#1"/>
    <dgm:cxn modelId="{E1BABDC4-D963-4DC0-84FA-293737F59BA0}" type="presParOf" srcId="{85285A6C-333F-4BF3-8571-8CCD00B08D16}" destId="{22907365-1998-4A17-808F-54DF6A76C71F}" srcOrd="0" destOrd="0" presId="urn:microsoft.com/office/officeart/2005/8/layout/default#1"/>
    <dgm:cxn modelId="{73DC8E1B-52BD-4171-9ABA-DA2EDFC881EE}" type="presParOf" srcId="{85285A6C-333F-4BF3-8571-8CCD00B08D16}" destId="{E9B77989-CFEA-4FFA-87F6-FC675AA24764}" srcOrd="1" destOrd="0" presId="urn:microsoft.com/office/officeart/2005/8/layout/default#1"/>
    <dgm:cxn modelId="{B2B2E024-C842-4F46-A5A6-FE6483FA6A2D}" type="presParOf" srcId="{85285A6C-333F-4BF3-8571-8CCD00B08D16}" destId="{08CCCB64-6D13-4809-A712-BAED074A4BC6}" srcOrd="2" destOrd="0" presId="urn:microsoft.com/office/officeart/2005/8/layout/default#1"/>
    <dgm:cxn modelId="{25BC7432-F9BB-4C2B-8232-E48397163183}" type="presParOf" srcId="{85285A6C-333F-4BF3-8571-8CCD00B08D16}" destId="{CDB56C73-1C96-453C-AD89-940B7F939E0C}" srcOrd="3" destOrd="0" presId="urn:microsoft.com/office/officeart/2005/8/layout/default#1"/>
    <dgm:cxn modelId="{E24AC36A-090F-45E4-8E9C-C93D152ABCC8}" type="presParOf" srcId="{85285A6C-333F-4BF3-8571-8CCD00B08D16}" destId="{D51BCE21-4EA9-4B29-A866-8242C6BF83EC}" srcOrd="4" destOrd="0" presId="urn:microsoft.com/office/officeart/2005/8/layout/default#1"/>
    <dgm:cxn modelId="{D5513066-4602-448A-B726-1B6F898B24D2}" type="presParOf" srcId="{85285A6C-333F-4BF3-8571-8CCD00B08D16}" destId="{57E2A835-30B1-4772-846E-1414D11EE47C}" srcOrd="5" destOrd="0" presId="urn:microsoft.com/office/officeart/2005/8/layout/default#1"/>
    <dgm:cxn modelId="{3B985FF5-DD0F-487D-A7C5-0B4693F32783}" type="presParOf" srcId="{85285A6C-333F-4BF3-8571-8CCD00B08D16}" destId="{E363DF58-6EB9-4B91-B934-DF928EC5519C}" srcOrd="6" destOrd="0" presId="urn:microsoft.com/office/officeart/2005/8/layout/default#1"/>
    <dgm:cxn modelId="{64C3AB6C-F3ED-4550-8CD6-B98BF348D26F}" type="presParOf" srcId="{85285A6C-333F-4BF3-8571-8CCD00B08D16}" destId="{FF7C1CAC-8159-4A1E-A450-E94D4C358FA0}" srcOrd="7" destOrd="0" presId="urn:microsoft.com/office/officeart/2005/8/layout/default#1"/>
    <dgm:cxn modelId="{5861F97D-35C5-4BE0-851C-9FFDEAA01950}" type="presParOf" srcId="{85285A6C-333F-4BF3-8571-8CCD00B08D16}" destId="{6759644E-1EA5-426B-9669-049A6124F095}" srcOrd="8" destOrd="0" presId="urn:microsoft.com/office/officeart/2005/8/layout/default#1"/>
    <dgm:cxn modelId="{0B1DEEB4-9544-4692-8C47-C29293F271D8}" type="presParOf" srcId="{85285A6C-333F-4BF3-8571-8CCD00B08D16}" destId="{72EDC714-D529-41C3-8524-F43CED53AE8B}" srcOrd="9" destOrd="0" presId="urn:microsoft.com/office/officeart/2005/8/layout/default#1"/>
    <dgm:cxn modelId="{69E9D05A-5C86-404F-A32F-E094395E648E}" type="presParOf" srcId="{85285A6C-333F-4BF3-8571-8CCD00B08D16}" destId="{3F3F91E2-FD7C-4B26-BA45-48CCCE20790A}" srcOrd="10" destOrd="0" presId="urn:microsoft.com/office/officeart/2005/8/layout/default#1"/>
    <dgm:cxn modelId="{F63D7D27-CF07-45E5-BB0F-CE6CEC26270E}" type="presParOf" srcId="{85285A6C-333F-4BF3-8571-8CCD00B08D16}" destId="{C8CCFF4D-F51E-4AA5-AABE-F59E5C38F990}" srcOrd="11" destOrd="0" presId="urn:microsoft.com/office/officeart/2005/8/layout/default#1"/>
    <dgm:cxn modelId="{317315FC-C14C-47C1-8856-12AEBE068D22}" type="presParOf" srcId="{85285A6C-333F-4BF3-8571-8CCD00B08D16}" destId="{528CA5E3-6175-454A-BCF0-C12DF0D4398A}" srcOrd="12" destOrd="0" presId="urn:microsoft.com/office/officeart/2005/8/layout/default#1"/>
    <dgm:cxn modelId="{27C53573-ECBD-41B0-B66A-D09AC1C1F2F5}" type="presParOf" srcId="{85285A6C-333F-4BF3-8571-8CCD00B08D16}" destId="{EA497506-6EB2-4267-B958-3F1528C2BE62}" srcOrd="13" destOrd="0" presId="urn:microsoft.com/office/officeart/2005/8/layout/default#1"/>
    <dgm:cxn modelId="{ECFE831A-987E-4CEC-85ED-57DFE5AF389D}" type="presParOf" srcId="{85285A6C-333F-4BF3-8571-8CCD00B08D16}" destId="{019CA367-3615-44E1-890B-FF997431F99D}" srcOrd="14" destOrd="0" presId="urn:microsoft.com/office/officeart/2005/8/layout/default#1"/>
    <dgm:cxn modelId="{9428A3FD-8F9B-4B1D-B864-53514CA481AE}" type="presParOf" srcId="{85285A6C-333F-4BF3-8571-8CCD00B08D16}" destId="{CF090F5B-5376-47A7-8657-24A460875FB2}" srcOrd="15" destOrd="0" presId="urn:microsoft.com/office/officeart/2005/8/layout/default#1"/>
    <dgm:cxn modelId="{2E86C264-21BF-4191-9359-BC7028F50F14}" type="presParOf" srcId="{85285A6C-333F-4BF3-8571-8CCD00B08D16}" destId="{18CA937A-F41F-4EBD-B6DF-82C1EF8389E5}" srcOrd="16" destOrd="0" presId="urn:microsoft.com/office/officeart/2005/8/layout/default#1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9923F5D-5FBF-4DF4-B2EB-22E45A696A5D}">
      <dsp:nvSpPr>
        <dsp:cNvPr id="0" name=""/>
        <dsp:cNvSpPr/>
      </dsp:nvSpPr>
      <dsp:spPr>
        <a:xfrm>
          <a:off x="2402" y="392701"/>
          <a:ext cx="852828" cy="85282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/>
            <a:t>333</a:t>
          </a:r>
        </a:p>
      </dsp:txBody>
      <dsp:txXfrm>
        <a:off x="2402" y="392701"/>
        <a:ext cx="852828" cy="852828"/>
      </dsp:txXfrm>
    </dsp:sp>
    <dsp:sp modelId="{0C917A02-6453-4946-8408-A05477344BB1}">
      <dsp:nvSpPr>
        <dsp:cNvPr id="0" name=""/>
        <dsp:cNvSpPr/>
      </dsp:nvSpPr>
      <dsp:spPr>
        <a:xfrm>
          <a:off x="181496" y="1314779"/>
          <a:ext cx="494640" cy="494640"/>
        </a:xfrm>
        <a:prstGeom prst="mathPlus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181496" y="1314779"/>
        <a:ext cx="494640" cy="494640"/>
      </dsp:txXfrm>
    </dsp:sp>
    <dsp:sp modelId="{82CCAD17-FE80-4A2F-8AE2-0A839A09DE10}">
      <dsp:nvSpPr>
        <dsp:cNvPr id="0" name=""/>
        <dsp:cNvSpPr/>
      </dsp:nvSpPr>
      <dsp:spPr>
        <a:xfrm>
          <a:off x="2402" y="1878669"/>
          <a:ext cx="852828" cy="852828"/>
        </a:xfrm>
        <a:prstGeom prst="ellipse">
          <a:avLst/>
        </a:prstGeom>
        <a:solidFill>
          <a:schemeClr val="accent3">
            <a:hueOff val="2489983"/>
            <a:satOff val="-971"/>
            <a:lumOff val="7647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/>
            <a:t>591</a:t>
          </a:r>
        </a:p>
      </dsp:txBody>
      <dsp:txXfrm>
        <a:off x="2402" y="1878669"/>
        <a:ext cx="852828" cy="852828"/>
      </dsp:txXfrm>
    </dsp:sp>
    <dsp:sp modelId="{21B44821-1AAC-4F8B-B5F9-463AEF91D501}">
      <dsp:nvSpPr>
        <dsp:cNvPr id="0" name=""/>
        <dsp:cNvSpPr/>
      </dsp:nvSpPr>
      <dsp:spPr>
        <a:xfrm rot="21472063">
          <a:off x="971486" y="1378674"/>
          <a:ext cx="246814" cy="3172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4979966"/>
            <a:satOff val="-1943"/>
            <a:lumOff val="1529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 rot="21472063">
        <a:off x="971486" y="1378674"/>
        <a:ext cx="246814" cy="317252"/>
      </dsp:txXfrm>
    </dsp:sp>
    <dsp:sp modelId="{848AC40F-38E7-4BA3-B8B6-2F62CC920EC5}">
      <dsp:nvSpPr>
        <dsp:cNvPr id="0" name=""/>
        <dsp:cNvSpPr/>
      </dsp:nvSpPr>
      <dsp:spPr>
        <a:xfrm>
          <a:off x="1320005" y="644337"/>
          <a:ext cx="1705656" cy="1705656"/>
        </a:xfrm>
        <a:prstGeom prst="ellipse">
          <a:avLst/>
        </a:prstGeom>
        <a:solidFill>
          <a:schemeClr val="accent3">
            <a:hueOff val="4979966"/>
            <a:satOff val="-1943"/>
            <a:lumOff val="15294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900" kern="1200" dirty="0"/>
            <a:t>924</a:t>
          </a:r>
        </a:p>
      </dsp:txBody>
      <dsp:txXfrm>
        <a:off x="1320005" y="644337"/>
        <a:ext cx="1705656" cy="170565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CDB682-DD5C-4DF7-919B-FC7F4E927C5A}">
      <dsp:nvSpPr>
        <dsp:cNvPr id="0" name=""/>
        <dsp:cNvSpPr/>
      </dsp:nvSpPr>
      <dsp:spPr>
        <a:xfrm>
          <a:off x="-362124" y="429636"/>
          <a:ext cx="3240088" cy="2025055"/>
        </a:xfrm>
        <a:prstGeom prst="swooshArrow">
          <a:avLst>
            <a:gd name="adj1" fmla="val 25000"/>
            <a:gd name="adj2" fmla="val 25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0E520F-9E00-4AC1-884F-5568EA6C11A8}">
      <dsp:nvSpPr>
        <dsp:cNvPr id="0" name=""/>
        <dsp:cNvSpPr/>
      </dsp:nvSpPr>
      <dsp:spPr>
        <a:xfrm>
          <a:off x="391196" y="1533291"/>
          <a:ext cx="113403" cy="1134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in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00B55D0-1905-4BEF-8232-E2EDE66F18E3}">
      <dsp:nvSpPr>
        <dsp:cNvPr id="0" name=""/>
        <dsp:cNvSpPr/>
      </dsp:nvSpPr>
      <dsp:spPr>
        <a:xfrm>
          <a:off x="24827" y="1790352"/>
          <a:ext cx="2102361" cy="864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090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1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იყო 8,400,000ლ</a:t>
          </a:r>
          <a:r>
            <a:rPr lang="ka-GE" sz="1800" b="1" kern="1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.</a:t>
          </a:r>
          <a:endParaRPr lang="en-GB" sz="1800" b="1" kern="1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4827" y="1790352"/>
        <a:ext cx="2102361" cy="864698"/>
      </dsp:txXfrm>
    </dsp:sp>
    <dsp:sp modelId="{B425FDEC-91FE-42FC-A161-E96B2967BEA1}">
      <dsp:nvSpPr>
        <dsp:cNvPr id="0" name=""/>
        <dsp:cNvSpPr/>
      </dsp:nvSpPr>
      <dsp:spPr>
        <a:xfrm>
          <a:off x="1436124" y="1016902"/>
          <a:ext cx="194405" cy="1944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in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BCD3FEF-62E3-41DD-BD44-86D6678E3B96}">
      <dsp:nvSpPr>
        <dsp:cNvPr id="0" name=""/>
        <dsp:cNvSpPr/>
      </dsp:nvSpPr>
      <dsp:spPr>
        <a:xfrm>
          <a:off x="0" y="523797"/>
          <a:ext cx="3084741" cy="784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011" tIns="0" rIns="0" bIns="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200" b="1" kern="1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48,136,874ლ.</a:t>
          </a:r>
          <a:endParaRPr lang="en-GB" sz="3200" b="1" kern="1200" dirty="0">
            <a:solidFill>
              <a:srgbClr val="C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523797"/>
        <a:ext cx="3084741" cy="78422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5E46CA-59C3-4875-ACB4-1B9B86A6C7A8}">
      <dsp:nvSpPr>
        <dsp:cNvPr id="0" name=""/>
        <dsp:cNvSpPr/>
      </dsp:nvSpPr>
      <dsp:spPr>
        <a:xfrm>
          <a:off x="-305953" y="344785"/>
          <a:ext cx="3240086" cy="2025054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DB094E-921E-4C58-9F00-76A4479E1D87}">
      <dsp:nvSpPr>
        <dsp:cNvPr id="0" name=""/>
        <dsp:cNvSpPr/>
      </dsp:nvSpPr>
      <dsp:spPr>
        <a:xfrm>
          <a:off x="447367" y="1448439"/>
          <a:ext cx="113403" cy="11340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38CF9A-D7DD-489A-85A1-A147821AE4AA}">
      <dsp:nvSpPr>
        <dsp:cNvPr id="0" name=""/>
        <dsp:cNvSpPr/>
      </dsp:nvSpPr>
      <dsp:spPr>
        <a:xfrm>
          <a:off x="26025" y="1640570"/>
          <a:ext cx="2658433" cy="864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090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>
              <a:solidFill>
                <a:schemeClr val="accent1">
                  <a:lumMod val="75000"/>
                </a:schemeClr>
              </a:solidFill>
              <a:latin typeface="+mn-lt"/>
              <a:cs typeface="Calibri" panose="020F0502020204030204" pitchFamily="34" charset="0"/>
            </a:rPr>
            <a:t>იყო 1,100,000ლ</a:t>
          </a:r>
          <a:r>
            <a:rPr lang="ka-GE" sz="2000" b="1" kern="1200" dirty="0">
              <a:solidFill>
                <a:schemeClr val="accent1">
                  <a:lumMod val="75000"/>
                </a:schemeClr>
              </a:solidFill>
              <a:latin typeface="+mn-lt"/>
              <a:cs typeface="Calibri" panose="020F0502020204030204" pitchFamily="34" charset="0"/>
            </a:rPr>
            <a:t>.</a:t>
          </a:r>
          <a:endParaRPr lang="en-GB" sz="2000" b="1" kern="1200" dirty="0">
            <a:solidFill>
              <a:schemeClr val="accent1">
                <a:lumMod val="7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26025" y="1640570"/>
        <a:ext cx="2658433" cy="864698"/>
      </dsp:txXfrm>
    </dsp:sp>
    <dsp:sp modelId="{27C519B1-08EB-4210-9FA9-EC21076097E5}">
      <dsp:nvSpPr>
        <dsp:cNvPr id="0" name=""/>
        <dsp:cNvSpPr/>
      </dsp:nvSpPr>
      <dsp:spPr>
        <a:xfrm>
          <a:off x="1492295" y="932051"/>
          <a:ext cx="194405" cy="19440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5F99B3-71C9-47D4-8CD0-6FB33CDA8981}">
      <dsp:nvSpPr>
        <dsp:cNvPr id="0" name=""/>
        <dsp:cNvSpPr/>
      </dsp:nvSpPr>
      <dsp:spPr>
        <a:xfrm>
          <a:off x="146317" y="483172"/>
          <a:ext cx="2860056" cy="427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011" tIns="0" rIns="0" bIns="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200" b="1" kern="1200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5,473,300ლ</a:t>
          </a:r>
          <a:r>
            <a:rPr lang="ka-GE" sz="3200" b="1" kern="1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rPr>
            <a:t>.</a:t>
          </a:r>
          <a:endParaRPr lang="en-GB" sz="3200" b="1" kern="1200" dirty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46317" y="483172"/>
        <a:ext cx="2860056" cy="42768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1FE4F8-3387-462B-85B5-8535144058A9}">
      <dsp:nvSpPr>
        <dsp:cNvPr id="0" name=""/>
        <dsp:cNvSpPr/>
      </dsp:nvSpPr>
      <dsp:spPr>
        <a:xfrm>
          <a:off x="0" y="26581"/>
          <a:ext cx="7021576" cy="935853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u="sng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გაიხსნა</a:t>
          </a:r>
          <a:r>
            <a:rPr lang="ka-GE" sz="16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 მარნეულის ძალადობის მსხვერპლთა მომსახურების </a:t>
          </a:r>
          <a:r>
            <a:rPr lang="ka-GE" sz="1600" b="1" u="sng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კრიზისული ცენტრი.</a:t>
          </a:r>
          <a:endParaRPr lang="en-US" sz="1600" b="1" u="sng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0" y="26581"/>
        <a:ext cx="7021576" cy="935853"/>
      </dsp:txXfrm>
    </dsp:sp>
    <dsp:sp modelId="{F90D53DC-5B48-4767-BCFA-77D282BCC3D2}">
      <dsp:nvSpPr>
        <dsp:cNvPr id="0" name=""/>
        <dsp:cNvSpPr/>
      </dsp:nvSpPr>
      <dsp:spPr>
        <a:xfrm>
          <a:off x="0" y="1529543"/>
          <a:ext cx="7021576" cy="1025385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u="sng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რეკონსტრუქცია ჩაუტარდა</a:t>
          </a:r>
          <a:r>
            <a:rPr lang="ka-GE" sz="16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 თბილისის ადამიანით ვაჭრობის  (ტრეფიკინგის) და ძალადობის მსხვერპლთა მომსახურების დაწესებულება - </a:t>
          </a:r>
          <a:r>
            <a:rPr lang="ka-GE" sz="1600" b="1" u="sng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თავშესაფარს.</a:t>
          </a:r>
          <a:endParaRPr lang="en-US" sz="1600" b="1" u="sng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0" y="1529543"/>
        <a:ext cx="7021576" cy="1025385"/>
      </dsp:txXfrm>
    </dsp:sp>
    <dsp:sp modelId="{3E498579-2306-48B8-AD5D-2277407012B3}">
      <dsp:nvSpPr>
        <dsp:cNvPr id="0" name=""/>
        <dsp:cNvSpPr/>
      </dsp:nvSpPr>
      <dsp:spPr>
        <a:xfrm>
          <a:off x="0" y="4598551"/>
          <a:ext cx="7021576" cy="1060331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ფუნქციონირება დაიწყო </a:t>
          </a:r>
          <a:r>
            <a:rPr lang="ka-GE" sz="1600" b="1" u="sng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ბავშვთა დახმარების</a:t>
          </a:r>
          <a:r>
            <a:rPr lang="ka-GE" sz="16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 ცხელმა ხაზმა </a:t>
          </a:r>
          <a:r>
            <a:rPr lang="ka-GE" sz="1600" b="1" kern="1200" dirty="0" smtClean="0">
              <a:solidFill>
                <a:srgbClr val="FF0000"/>
              </a:solidFill>
              <a:latin typeface="+mn-lt"/>
              <a:cs typeface="Calibri" panose="020F0502020204030204" pitchFamily="34" charset="0"/>
            </a:rPr>
            <a:t>111</a:t>
          </a:r>
          <a:r>
            <a:rPr lang="ka-GE" sz="16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. </a:t>
          </a:r>
          <a:endParaRPr lang="en-US" sz="1600" b="1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0" y="4598551"/>
        <a:ext cx="7021576" cy="1060331"/>
      </dsp:txXfrm>
    </dsp:sp>
    <dsp:sp modelId="{61FB187F-4488-4457-99AC-F6ABA69EBDF2}">
      <dsp:nvSpPr>
        <dsp:cNvPr id="0" name=""/>
        <dsp:cNvSpPr/>
      </dsp:nvSpPr>
      <dsp:spPr>
        <a:xfrm>
          <a:off x="0" y="3010209"/>
          <a:ext cx="7021576" cy="1128411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ჩატარდა </a:t>
          </a:r>
          <a:r>
            <a:rPr lang="ka-GE" altLang="en-US" sz="16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თავშესაფრებისა და კრიზისული ცენტრების მომსახურების ეფექტიანობის შეფასება</a:t>
          </a:r>
          <a:r>
            <a:rPr lang="en-GB" altLang="en-US" sz="16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 - </a:t>
          </a:r>
          <a:r>
            <a:rPr lang="ka-GE" altLang="en-US" sz="16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გამოკითხული ბენეფიციარების 94% -მა სერვისები ეფექტიანად შეაფასა.</a:t>
          </a:r>
          <a:endParaRPr lang="en-US" sz="1600" b="1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0" y="3010209"/>
        <a:ext cx="7021576" cy="112841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1FE4F8-3387-462B-85B5-8535144058A9}">
      <dsp:nvSpPr>
        <dsp:cNvPr id="0" name=""/>
        <dsp:cNvSpPr/>
      </dsp:nvSpPr>
      <dsp:spPr>
        <a:xfrm>
          <a:off x="0" y="2622787"/>
          <a:ext cx="7021576" cy="553916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u="none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გაიზარდა სოციალურ მუშაკთა შრომის ანაზღაურება</a:t>
          </a:r>
          <a:endParaRPr lang="en-US" sz="1400" b="1" u="none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0" y="2622787"/>
        <a:ext cx="7021576" cy="553916"/>
      </dsp:txXfrm>
    </dsp:sp>
    <dsp:sp modelId="{F90D53DC-5B48-4767-BCFA-77D282BCC3D2}">
      <dsp:nvSpPr>
        <dsp:cNvPr id="0" name=""/>
        <dsp:cNvSpPr/>
      </dsp:nvSpPr>
      <dsp:spPr>
        <a:xfrm>
          <a:off x="0" y="1868342"/>
          <a:ext cx="7021576" cy="674535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accent1">
                  <a:lumMod val="75000"/>
                </a:schemeClr>
              </a:solidFill>
              <a:cs typeface="Calibri" panose="020F0502020204030204" pitchFamily="34" charset="0"/>
            </a:rPr>
            <a:t>დაიხვეწა და ჩამოყალიბდა უფრო მოქნილი ახალი ორგანიზაციული სტრუქტურა</a:t>
          </a:r>
          <a:endParaRPr lang="en-US" sz="1400" b="1" u="sng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0" y="1868342"/>
        <a:ext cx="7021576" cy="674535"/>
      </dsp:txXfrm>
    </dsp:sp>
    <dsp:sp modelId="{61FB187F-4488-4457-99AC-F6ABA69EBDF2}">
      <dsp:nvSpPr>
        <dsp:cNvPr id="0" name=""/>
        <dsp:cNvSpPr/>
      </dsp:nvSpPr>
      <dsp:spPr>
        <a:xfrm>
          <a:off x="0" y="3285004"/>
          <a:ext cx="7021576" cy="688708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მიმდინარეობს კვალიფიციური კადრებით დაკომპლექტების პროცესი </a:t>
          </a:r>
          <a:endParaRPr lang="en-US" sz="1400" b="1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0" y="3285004"/>
        <a:ext cx="7021576" cy="688708"/>
      </dsp:txXfrm>
    </dsp:sp>
    <dsp:sp modelId="{18BE4849-1EA8-435C-84FF-15F6E41063CB}">
      <dsp:nvSpPr>
        <dsp:cNvPr id="0" name=""/>
        <dsp:cNvSpPr/>
      </dsp:nvSpPr>
      <dsp:spPr>
        <a:xfrm>
          <a:off x="0" y="133349"/>
          <a:ext cx="7021576" cy="748682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u="none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რეორგანიზაციის ფარგლებში  გამოიყო და ცალკე ჩამოყალიბდა მეურვეობა-მზრუნველობის ორგანო.</a:t>
          </a:r>
          <a:endParaRPr lang="en-US" sz="1400" b="1" u="none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0" y="133349"/>
        <a:ext cx="7021576" cy="748682"/>
      </dsp:txXfrm>
    </dsp:sp>
    <dsp:sp modelId="{BCCF9B6F-95A1-4FD9-BE28-B344F95C28C2}">
      <dsp:nvSpPr>
        <dsp:cNvPr id="0" name=""/>
        <dsp:cNvSpPr/>
      </dsp:nvSpPr>
      <dsp:spPr>
        <a:xfrm>
          <a:off x="0" y="1047589"/>
          <a:ext cx="7021576" cy="748682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u="none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შეიქმნა მოქნილი სისტემა, სადაც ერთი ქოლგის ქვეშ მოექცა მოწყვლადი ჯგუფები და მათთვის განკუთვნილი სერვისები </a:t>
          </a:r>
          <a:endParaRPr lang="en-US" sz="1400" b="1" u="none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0" y="1047589"/>
        <a:ext cx="7021576" cy="748682"/>
      </dsp:txXfrm>
    </dsp:sp>
    <dsp:sp modelId="{92305FD7-2F7E-4E5D-BCB2-3A684BB25AA4}">
      <dsp:nvSpPr>
        <dsp:cNvPr id="0" name=""/>
        <dsp:cNvSpPr/>
      </dsp:nvSpPr>
      <dsp:spPr>
        <a:xfrm>
          <a:off x="0" y="4168503"/>
          <a:ext cx="7021576" cy="688708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ბენეფიციარების ინტერესების გათვალისწინებით გადაიხედა და დაიხვეწა - სოციალური რეაბილიტაციისა და ბავშვზე ზრუნვის სახელმწიფო პროგრამა. </a:t>
          </a:r>
          <a:endParaRPr lang="en-US" sz="1400" b="1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0" y="4168503"/>
        <a:ext cx="7021576" cy="688708"/>
      </dsp:txXfrm>
    </dsp:sp>
    <dsp:sp modelId="{E6CC54C6-D724-4129-81FF-AE2C9F1D0146}">
      <dsp:nvSpPr>
        <dsp:cNvPr id="0" name=""/>
        <dsp:cNvSpPr/>
      </dsp:nvSpPr>
      <dsp:spPr>
        <a:xfrm>
          <a:off x="0" y="5011542"/>
          <a:ext cx="7021576" cy="591715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მიმდინარეობს ქვეპროგრამების დიჯიტალიზაციის პროცესი.</a:t>
          </a:r>
          <a:endParaRPr lang="en-US" sz="1400" b="1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0" y="5011542"/>
        <a:ext cx="7021576" cy="591715"/>
      </dsp:txXfrm>
    </dsp:sp>
    <dsp:sp modelId="{31A6C4C3-820A-4DAF-9FE3-8C82C40DF50E}">
      <dsp:nvSpPr>
        <dsp:cNvPr id="0" name=""/>
        <dsp:cNvSpPr/>
      </dsp:nvSpPr>
      <dsp:spPr>
        <a:xfrm>
          <a:off x="0" y="5753018"/>
          <a:ext cx="7021576" cy="591715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შეიქმნა ბავშვთა დახმარების ცხელი ხაზი - 111</a:t>
          </a:r>
          <a:endParaRPr lang="en-US" sz="1400" b="1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0" y="5753018"/>
        <a:ext cx="7021576" cy="59171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1FE4F8-3387-462B-85B5-8535144058A9}">
      <dsp:nvSpPr>
        <dsp:cNvPr id="0" name=""/>
        <dsp:cNvSpPr/>
      </dsp:nvSpPr>
      <dsp:spPr>
        <a:xfrm>
          <a:off x="0" y="0"/>
          <a:ext cx="7021576" cy="676693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34925" cap="flat" cmpd="sng" algn="in">
          <a:noFill/>
          <a:prstDash val="solid"/>
        </a:ln>
        <a:effectLst>
          <a:outerShdw blurRad="57785" dist="33020" dir="318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დისტანციურ მომსახურებაზე გადასვლის რეკომენდაცია მიეცათ შესაბამისი ქვეპროგრამების პროვაიდერ ორგანიზაციებს </a:t>
          </a:r>
          <a:endParaRPr lang="en-US" sz="1400" b="1" u="sng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0" y="0"/>
        <a:ext cx="7021576" cy="676693"/>
      </dsp:txXfrm>
    </dsp:sp>
    <dsp:sp modelId="{F90D53DC-5B48-4767-BCFA-77D282BCC3D2}">
      <dsp:nvSpPr>
        <dsp:cNvPr id="0" name=""/>
        <dsp:cNvSpPr/>
      </dsp:nvSpPr>
      <dsp:spPr>
        <a:xfrm>
          <a:off x="0" y="758325"/>
          <a:ext cx="7021576" cy="689847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34925" cap="flat" cmpd="sng" algn="in">
          <a:noFill/>
          <a:prstDash val="solid"/>
        </a:ln>
        <a:effectLst>
          <a:outerShdw blurRad="57785" dist="33020" dir="318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accent1">
                  <a:lumMod val="75000"/>
                </a:schemeClr>
              </a:solidFill>
              <a:latin typeface="+mn-lt"/>
              <a:cs typeface="Calibri" panose="020F0502020204030204" pitchFamily="34" charset="0"/>
            </a:rPr>
            <a:t>განხორციელდა მოწყვლადი ჯგუფების საჭიროებების კვლევა და შესაბამისი ინტერვენციები</a:t>
          </a:r>
          <a:endParaRPr lang="en-US" sz="1400" b="1" u="sng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0" y="758325"/>
        <a:ext cx="7021576" cy="689847"/>
      </dsp:txXfrm>
    </dsp:sp>
    <dsp:sp modelId="{3E498579-2306-48B8-AD5D-2277407012B3}">
      <dsp:nvSpPr>
        <dsp:cNvPr id="0" name=""/>
        <dsp:cNvSpPr/>
      </dsp:nvSpPr>
      <dsp:spPr>
        <a:xfrm>
          <a:off x="0" y="2222282"/>
          <a:ext cx="7021576" cy="630686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34925" cap="flat" cmpd="sng" algn="in">
          <a:noFill/>
          <a:prstDash val="solid"/>
        </a:ln>
        <a:effectLst>
          <a:outerShdw blurRad="57785" dist="33020" dir="318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სააგენტოს რეგიონულ/რაიონულ ცენტრებს თავიანთი ფუნქციების შესასრულებლად მიეცათ შესაბამისი სახელმძღვანელო ინსტრუქციები</a:t>
          </a:r>
          <a:endParaRPr lang="en-US" sz="1400" b="1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0" y="2222282"/>
        <a:ext cx="7021576" cy="630686"/>
      </dsp:txXfrm>
    </dsp:sp>
    <dsp:sp modelId="{61FB187F-4488-4457-99AC-F6ABA69EBDF2}">
      <dsp:nvSpPr>
        <dsp:cNvPr id="0" name=""/>
        <dsp:cNvSpPr/>
      </dsp:nvSpPr>
      <dsp:spPr>
        <a:xfrm>
          <a:off x="0" y="1536722"/>
          <a:ext cx="7021576" cy="596276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34925" cap="flat" cmpd="sng" algn="in">
          <a:noFill/>
          <a:prstDash val="solid"/>
        </a:ln>
        <a:effectLst>
          <a:outerShdw blurRad="57785" dist="33020" dir="318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სააგენტო მუშაობის ნახევრად დისტანციურ რეჟიმზე გადავიდა</a:t>
          </a:r>
          <a:endParaRPr lang="en-US" sz="1400" b="1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0" y="1536722"/>
        <a:ext cx="7021576" cy="596276"/>
      </dsp:txXfrm>
    </dsp:sp>
    <dsp:sp modelId="{CAC6BE49-179C-4BED-A16F-5CB940FC7315}">
      <dsp:nvSpPr>
        <dsp:cNvPr id="0" name=""/>
        <dsp:cNvSpPr/>
      </dsp:nvSpPr>
      <dsp:spPr>
        <a:xfrm>
          <a:off x="0" y="3033318"/>
          <a:ext cx="7021576" cy="766701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34925" cap="flat" cmpd="sng" algn="in">
          <a:noFill/>
          <a:prstDash val="solid"/>
        </a:ln>
        <a:effectLst>
          <a:outerShdw blurRad="57785" dist="33020" dir="318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დღის ცენტრების ქვეპროგრამით მოსარგებლე </a:t>
          </a:r>
          <a:r>
            <a:rPr lang="ka-GE" sz="1400" b="1" u="sng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2127 ბენეფიციარს </a:t>
          </a:r>
          <a:r>
            <a:rPr lang="ka-GE" sz="14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გადეცა 160-ლარიანი კვების ვაუჩერი </a:t>
          </a:r>
          <a:r>
            <a:rPr lang="en-US" sz="14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(</a:t>
          </a:r>
          <a:r>
            <a:rPr lang="ka-GE" sz="14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ჯამში 340 320 ლარის ღირებულების).</a:t>
          </a:r>
          <a:endParaRPr lang="en-US" sz="1400" b="1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0" y="3033318"/>
        <a:ext cx="7021576" cy="766701"/>
      </dsp:txXfrm>
    </dsp:sp>
    <dsp:sp modelId="{D8EA2890-C793-4F6A-A6C6-4AA10AD7FE02}">
      <dsp:nvSpPr>
        <dsp:cNvPr id="0" name=""/>
        <dsp:cNvSpPr/>
      </dsp:nvSpPr>
      <dsp:spPr>
        <a:xfrm>
          <a:off x="0" y="3995075"/>
          <a:ext cx="7021576" cy="766701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34925" cap="flat" cmpd="sng" algn="in">
          <a:noFill/>
          <a:prstDash val="solid"/>
        </a:ln>
        <a:effectLst>
          <a:outerShdw blurRad="57785" dist="33020" dir="318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ქ. თბილისში გაიხსნა </a:t>
          </a:r>
          <a:r>
            <a:rPr lang="ka-GE" sz="1400" b="1" u="sng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საკარანტინე სივრცე</a:t>
          </a:r>
          <a:r>
            <a:rPr lang="ka-GE" sz="1400" b="1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, რაც გულისხმობდა 24-საათიან ზრუნვის დაწესებულებებში გადაყვანამდე, ბავშვის 14 დღით განთავსებას.</a:t>
          </a:r>
          <a:endParaRPr lang="en-US" sz="1400" b="1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0" y="3995075"/>
        <a:ext cx="7021576" cy="766701"/>
      </dsp:txXfrm>
    </dsp:sp>
    <dsp:sp modelId="{53CDFD58-73BB-4512-B015-B336D62BDACE}">
      <dsp:nvSpPr>
        <dsp:cNvPr id="0" name=""/>
        <dsp:cNvSpPr/>
      </dsp:nvSpPr>
      <dsp:spPr>
        <a:xfrm>
          <a:off x="0" y="4926355"/>
          <a:ext cx="7021576" cy="766701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34925" cap="flat" cmpd="sng" algn="in">
          <a:noFill/>
          <a:prstDash val="solid"/>
        </a:ln>
        <a:effectLst>
          <a:outerShdw blurRad="57785" dist="33020" dir="318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ძალადობის მსხვერპლთა თავშესაფარში მოეწყო </a:t>
          </a:r>
          <a:r>
            <a:rPr lang="ka-GE" sz="1400" b="1" u="sng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საიზოლაციო სივრცე, რაც გულისხმობდა </a:t>
          </a:r>
          <a:r>
            <a:rPr lang="ka-GE" sz="1400" b="1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ბენეფიციარების 14 დღით განთავსებას და ამის შემდეგ მათ თავშესაფრებში გადაყვანას.</a:t>
          </a:r>
          <a:endParaRPr lang="en-US" sz="1400" b="1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0" y="4926355"/>
        <a:ext cx="7021576" cy="766701"/>
      </dsp:txXfrm>
    </dsp:sp>
    <dsp:sp modelId="{A83EC8A5-AEBB-44BC-8972-312A5467A41C}">
      <dsp:nvSpPr>
        <dsp:cNvPr id="0" name=""/>
        <dsp:cNvSpPr/>
      </dsp:nvSpPr>
      <dsp:spPr>
        <a:xfrm>
          <a:off x="0" y="5826548"/>
          <a:ext cx="7021576" cy="766701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34925" cap="flat" cmpd="sng" algn="in">
          <a:noFill/>
          <a:prstDash val="solid"/>
        </a:ln>
        <a:effectLst>
          <a:outerShdw blurRad="57785" dist="33020" dir="318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სააგენტოს სტრუქტურულ ერთეულებში და ფილიალებში ჩატარდა სადეზინფექციო სამუშაოები და გადაეცათ ინფექციისგან დაცვის საშუალებები.</a:t>
          </a:r>
          <a:endParaRPr lang="en-US" sz="1400" b="1" kern="1200" dirty="0">
            <a:solidFill>
              <a:schemeClr val="tx1">
                <a:lumMod val="75000"/>
                <a:lumOff val="2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0" y="5826548"/>
        <a:ext cx="7021576" cy="766701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2907365-1998-4A17-808F-54DF6A76C71F}">
      <dsp:nvSpPr>
        <dsp:cNvPr id="0" name=""/>
        <dsp:cNvSpPr/>
      </dsp:nvSpPr>
      <dsp:spPr>
        <a:xfrm>
          <a:off x="4107" y="518399"/>
          <a:ext cx="2223883" cy="1924024"/>
        </a:xfrm>
        <a:prstGeom prst="rect">
          <a:avLst/>
        </a:prstGeom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 w="34925" cap="flat" cmpd="sng" algn="in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მიმდინარეობს სოციალურ მუშაკთა საქმიანობის პროფესიული ზედამხედველობა - სუპერვიზია.   </a:t>
          </a:r>
          <a:endParaRPr lang="en-US" sz="13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4107" y="518399"/>
        <a:ext cx="2223883" cy="1924024"/>
      </dsp:txXfrm>
    </dsp:sp>
    <dsp:sp modelId="{08CCCB64-6D13-4809-A712-BAED074A4BC6}">
      <dsp:nvSpPr>
        <dsp:cNvPr id="0" name=""/>
        <dsp:cNvSpPr/>
      </dsp:nvSpPr>
      <dsp:spPr>
        <a:xfrm>
          <a:off x="2450379" y="526912"/>
          <a:ext cx="2223883" cy="1906998"/>
        </a:xfrm>
        <a:prstGeom prst="rect">
          <a:avLst/>
        </a:prstGeom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 w="34925" cap="flat" cmpd="sng" algn="in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ვიწყებთ ფსიქოლოგების საქმიანობის პროფესიული ზედამხედველობას - სუპერვიზიას.    </a:t>
          </a:r>
          <a:endParaRPr lang="en-US" sz="13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2450379" y="526912"/>
        <a:ext cx="2223883" cy="1906998"/>
      </dsp:txXfrm>
    </dsp:sp>
    <dsp:sp modelId="{D51BCE21-4EA9-4B29-A866-8242C6BF83EC}">
      <dsp:nvSpPr>
        <dsp:cNvPr id="0" name=""/>
        <dsp:cNvSpPr/>
      </dsp:nvSpPr>
      <dsp:spPr>
        <a:xfrm>
          <a:off x="4857622" y="513462"/>
          <a:ext cx="2223883" cy="1933898"/>
        </a:xfrm>
        <a:prstGeom prst="rect">
          <a:avLst/>
        </a:prstGeom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 w="34925" cap="flat" cmpd="sng" algn="in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მიმდინარეობს მუშაობა სექსუალური ძალადობის მსხვერპლი ბავშვებისათვის ახალი სერვისის შექმნის მიმართულებით.</a:t>
          </a:r>
          <a:endParaRPr lang="en-US" sz="13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4857622" y="513462"/>
        <a:ext cx="2223883" cy="1933898"/>
      </dsp:txXfrm>
    </dsp:sp>
    <dsp:sp modelId="{E363DF58-6EB9-4B91-B934-DF928EC5519C}">
      <dsp:nvSpPr>
        <dsp:cNvPr id="0" name=""/>
        <dsp:cNvSpPr/>
      </dsp:nvSpPr>
      <dsp:spPr>
        <a:xfrm>
          <a:off x="7342923" y="499318"/>
          <a:ext cx="2223883" cy="1962185"/>
        </a:xfrm>
        <a:prstGeom prst="rect">
          <a:avLst/>
        </a:prstGeom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 w="34925" cap="flat" cmpd="sng" algn="in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დაწყებულია  შშმპ დიდი ინსტიტუციების დეინსტიტუციონალიზაციის პროცესი პარტნიორ ორგანიზაციებთან ერთად </a:t>
          </a:r>
          <a:endParaRPr lang="en-US" sz="13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7342923" y="499318"/>
        <a:ext cx="2223883" cy="1962185"/>
      </dsp:txXfrm>
    </dsp:sp>
    <dsp:sp modelId="{6759644E-1EA5-426B-9669-049A6124F095}">
      <dsp:nvSpPr>
        <dsp:cNvPr id="0" name=""/>
        <dsp:cNvSpPr/>
      </dsp:nvSpPr>
      <dsp:spPr>
        <a:xfrm>
          <a:off x="9793303" y="508845"/>
          <a:ext cx="2223883" cy="1992928"/>
        </a:xfrm>
        <a:prstGeom prst="rect">
          <a:avLst/>
        </a:prstGeom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ln w="34925" cap="flat" cmpd="sng" algn="in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დაწყებულია  ჩვილ ბავშვთა სახლის დეინსტიტუციონალიზაციის პროცესი</a:t>
          </a:r>
          <a:endParaRPr lang="en-US" sz="13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9793303" y="508845"/>
        <a:ext cx="2223883" cy="1992928"/>
      </dsp:txXfrm>
    </dsp:sp>
    <dsp:sp modelId="{3F3F91E2-FD7C-4B26-BA45-48CCCE20790A}">
      <dsp:nvSpPr>
        <dsp:cNvPr id="0" name=""/>
        <dsp:cNvSpPr/>
      </dsp:nvSpPr>
      <dsp:spPr>
        <a:xfrm>
          <a:off x="1227243" y="2699598"/>
          <a:ext cx="2223883" cy="1792192"/>
        </a:xfrm>
        <a:prstGeom prst="rect">
          <a:avLst/>
        </a:prstGeom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 w="34925" cap="flat" cmpd="sng" algn="in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ფართოვდება  ბავშვთა დახმარების საკითხებზე საკონსულტაციო ცხელი ხაზის  - </a:t>
          </a:r>
          <a:r>
            <a:rPr lang="ka-GE" sz="14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111</a:t>
          </a:r>
          <a:r>
            <a:rPr lang="ka-GE" sz="13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ka-GE" sz="13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მანდატი. </a:t>
          </a:r>
          <a:r>
            <a:rPr lang="ka-GE" sz="1300" b="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(ნარკო და აზარტულ თამაშებზე დამოკიდებულ</a:t>
          </a:r>
          <a:r>
            <a:rPr lang="en-GB" sz="1300" b="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ka-GE" sz="1300" b="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ბავშვთა და მოზარდთა კონსულტირება/დახმარება)</a:t>
          </a:r>
          <a:endParaRPr lang="en-US" sz="1300" b="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1227243" y="2699598"/>
        <a:ext cx="2223883" cy="1792192"/>
      </dsp:txXfrm>
    </dsp:sp>
    <dsp:sp modelId="{528CA5E3-6175-454A-BCF0-C12DF0D4398A}">
      <dsp:nvSpPr>
        <dsp:cNvPr id="0" name=""/>
        <dsp:cNvSpPr/>
      </dsp:nvSpPr>
      <dsp:spPr>
        <a:xfrm>
          <a:off x="3673515" y="2699264"/>
          <a:ext cx="2223883" cy="1792859"/>
        </a:xfrm>
        <a:prstGeom prst="rect">
          <a:avLst/>
        </a:prstGeom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 w="34925" cap="flat" cmpd="sng" algn="in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დაწყებულია მატერიალიზებული ვაუჩერის ელექტრონული შეტყობინებით ჩანაცვლების პროცესი</a:t>
          </a:r>
          <a:endParaRPr lang="en-US" sz="13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3673515" y="2699264"/>
        <a:ext cx="2223883" cy="1792859"/>
      </dsp:txXfrm>
    </dsp:sp>
    <dsp:sp modelId="{019CA367-3615-44E1-890B-FF997431F99D}">
      <dsp:nvSpPr>
        <dsp:cNvPr id="0" name=""/>
        <dsp:cNvSpPr/>
      </dsp:nvSpPr>
      <dsp:spPr>
        <a:xfrm>
          <a:off x="6119787" y="2709125"/>
          <a:ext cx="2223883" cy="1773138"/>
        </a:xfrm>
        <a:prstGeom prst="rect">
          <a:avLst/>
        </a:prstGeom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 w="34925" cap="flat" cmpd="sng" algn="in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მიმდინარეობს შვილად აყვანის ერთიანი რეესტრის დიჯიტალიზაციის პროცესი</a:t>
          </a:r>
          <a:endParaRPr lang="en-US" sz="13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6119787" y="2709125"/>
        <a:ext cx="2223883" cy="1773138"/>
      </dsp:txXfrm>
    </dsp:sp>
    <dsp:sp modelId="{18CA937A-F41F-4EBD-B6DF-82C1EF8389E5}">
      <dsp:nvSpPr>
        <dsp:cNvPr id="0" name=""/>
        <dsp:cNvSpPr/>
      </dsp:nvSpPr>
      <dsp:spPr>
        <a:xfrm>
          <a:off x="8566059" y="2712714"/>
          <a:ext cx="2223883" cy="1765959"/>
        </a:xfrm>
        <a:prstGeom prst="rect">
          <a:avLst/>
        </a:prstGeom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 w="34925" cap="flat" cmpd="sng" algn="in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მიმდინარეობს ქვეპროგრამების ადმინისტრირების შესაბამისი ელექტრონული პორტალის განახლების პროცესი.</a:t>
          </a:r>
          <a:endParaRPr lang="en-US" sz="13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8566059" y="2712714"/>
        <a:ext cx="2223883" cy="17659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90F2CC-5065-47E5-B9CB-F1BC4CF37CE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AD1C4-F4A5-4831-869C-137A216B3A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63585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AD1C4-F4A5-4831-869C-137A216B3A2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0882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AD1C4-F4A5-4831-869C-137A216B3A2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3029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AD1C4-F4A5-4831-869C-137A216B3A2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3029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AD1C4-F4A5-4831-869C-137A216B3A2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30290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AD1C4-F4A5-4831-869C-137A216B3A2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3029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="" xmlns:p14="http://schemas.microsoft.com/office/powerpoint/2010/main" val="42256646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44547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69541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5969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="" xmlns:p14="http://schemas.microsoft.com/office/powerpoint/2010/main" val="18548362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57482405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36081909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42491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08355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1804161287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4192142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079324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png"/><Relationship Id="rId11" Type="http://schemas.openxmlformats.org/officeDocument/2006/relationships/image" Target="../media/image21.jpeg"/><Relationship Id="rId5" Type="http://schemas.openxmlformats.org/officeDocument/2006/relationships/image" Target="../media/image15.jpeg"/><Relationship Id="rId10" Type="http://schemas.openxmlformats.org/officeDocument/2006/relationships/image" Target="../media/image20.jpe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image" Target="../media/image6.png"/><Relationship Id="rId5" Type="http://schemas.openxmlformats.org/officeDocument/2006/relationships/diagramQuickStyle" Target="../diagrams/quickStyle4.xml"/><Relationship Id="rId10" Type="http://schemas.openxmlformats.org/officeDocument/2006/relationships/image" Target="../media/image5.png"/><Relationship Id="rId4" Type="http://schemas.openxmlformats.org/officeDocument/2006/relationships/diagramLayout" Target="../diagrams/layout4.xml"/><Relationship Id="rId9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Relationship Id="rId9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Relationship Id="rId9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713973" y="2009776"/>
            <a:ext cx="7496827" cy="2120976"/>
          </a:xfrm>
        </p:spPr>
        <p:txBody>
          <a:bodyPr>
            <a:normAutofit fontScale="90000"/>
          </a:bodyPr>
          <a:lstStyle/>
          <a:p>
            <a:r>
              <a:rPr lang="ka-GE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სსიპ სახელმწიფო ზრუნვისა და ტრეფიკინგის მსხვერპლთა, დაზარალებულთა დახმარების სააგენტო</a:t>
            </a:r>
            <a:br>
              <a:rPr lang="ka-GE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ka-GE" sz="3200" b="1" dirty="0">
              <a:solidFill>
                <a:schemeClr val="tx1">
                  <a:lumMod val="50000"/>
                  <a:lumOff val="50000"/>
                </a:schemeClr>
              </a:solidFill>
              <a:latin typeface="Sylfaen" panose="010A0502050306030303" pitchFamily="18" charset="0"/>
            </a:endParaRPr>
          </a:p>
        </p:txBody>
      </p:sp>
      <p:pic>
        <p:nvPicPr>
          <p:cNvPr id="7" name="Picture 6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 rotWithShape="1">
          <a:blip r:embed="rId2" cstate="print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4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 r="2" b="5121"/>
          <a:stretch/>
        </p:blipFill>
        <p:spPr bwMode="auto">
          <a:xfrm>
            <a:off x="5486399" y="4372742"/>
            <a:ext cx="1104901" cy="955816"/>
          </a:xfrm>
          <a:prstGeom prst="rect">
            <a:avLst/>
          </a:prstGeom>
          <a:noFill/>
          <a:effectLst>
            <a:glow rad="101600">
              <a:schemeClr val="tx1">
                <a:lumMod val="50000"/>
                <a:lumOff val="50000"/>
                <a:alpha val="73000"/>
              </a:schemeClr>
            </a:glow>
            <a:outerShdw blurRad="7747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Title 4"/>
          <p:cNvSpPr txBox="1">
            <a:spLocks/>
          </p:cNvSpPr>
          <p:nvPr/>
        </p:nvSpPr>
        <p:spPr>
          <a:xfrm>
            <a:off x="7724775" y="-1"/>
            <a:ext cx="4467225" cy="11906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89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4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Sylfaen" panose="010A0502050306030303" pitchFamily="18" charset="0"/>
              <a:ea typeface="+mj-ea"/>
              <a:cs typeface="+mj-cs"/>
            </a:endParaRPr>
          </a:p>
        </p:txBody>
      </p:sp>
      <p:pic>
        <p:nvPicPr>
          <p:cNvPr id="27650" name="Picture 2" descr="https://www.moh.gov.ge/skins/default/images/logo_k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34400" y="171450"/>
            <a:ext cx="3375025" cy="723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60364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ontent Placeholder 2">
            <a:extLst>
              <a:ext uri="{FF2B5EF4-FFF2-40B4-BE49-F238E27FC236}">
                <a16:creationId xmlns="" xmlns:a16="http://schemas.microsoft.com/office/drawing/2014/main" id="{F4196F8A-0F94-4DF1-BEF9-3971BEFDC8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97888680"/>
              </p:ext>
            </p:extLst>
          </p:nvPr>
        </p:nvGraphicFramePr>
        <p:xfrm>
          <a:off x="174813" y="958004"/>
          <a:ext cx="12017187" cy="4976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50" y="293688"/>
            <a:ext cx="1876425" cy="1477962"/>
          </a:xfrm>
        </p:spPr>
        <p:txBody>
          <a:bodyPr>
            <a:normAutofit/>
          </a:bodyPr>
          <a:lstStyle/>
          <a:p>
            <a:r>
              <a:rPr lang="ka-GE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     2020</a:t>
            </a:r>
            <a:endParaRPr lang="en-GB" sz="3600" b="1" dirty="0">
              <a:solidFill>
                <a:schemeClr val="accent1">
                  <a:lumMod val="7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366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7324" y="133350"/>
            <a:ext cx="10463893" cy="800099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algn="ctr"/>
            <a:r>
              <a:rPr lang="ka-GE" sz="2800" b="1" dirty="0" smtClean="0">
                <a:solidFill>
                  <a:schemeClr val="accent1">
                    <a:lumMod val="75000"/>
                  </a:schemeClr>
                </a:solidFill>
                <a:latin typeface="Sylfaen" pitchFamily="18" charset="0"/>
                <a:cs typeface="Calibri" panose="020F0502020204030204" pitchFamily="34" charset="0"/>
              </a:rPr>
              <a:t>პარტნიორები და </a:t>
            </a:r>
            <a:r>
              <a:rPr lang="ka-GE" sz="2800" b="1" dirty="0" smtClean="0">
                <a:solidFill>
                  <a:schemeClr val="accent1">
                    <a:lumMod val="75000"/>
                  </a:schemeClr>
                </a:solidFill>
                <a:latin typeface="Sylfaen" pitchFamily="18" charset="0"/>
                <a:cs typeface="Calibri" panose="020F0502020204030204" pitchFamily="34" charset="0"/>
              </a:rPr>
              <a:t>დონორები</a:t>
            </a:r>
            <a:endParaRPr lang="en-GB" sz="2800" b="1" dirty="0">
              <a:solidFill>
                <a:schemeClr val="accent1">
                  <a:lumMod val="75000"/>
                </a:schemeClr>
              </a:solidFill>
              <a:latin typeface="Sylfaen" pitchFamily="18" charset="0"/>
              <a:cs typeface="Calibri" panose="020F0502020204030204" pitchFamily="34" charset="0"/>
            </a:endParaRPr>
          </a:p>
        </p:txBody>
      </p:sp>
      <p:sp>
        <p:nvSpPr>
          <p:cNvPr id="5" name="Content Placeholder 3">
            <a:extLst>
              <a:ext uri="{FF2B5EF4-FFF2-40B4-BE49-F238E27FC236}">
                <a16:creationId xmlns="" xmlns:a16="http://schemas.microsoft.com/office/drawing/2014/main" id="{CEAC4B93-4D30-4708-9DA3-9E944BB01C4F}"/>
              </a:ext>
            </a:extLst>
          </p:cNvPr>
          <p:cNvSpPr txBox="1">
            <a:spLocks/>
          </p:cNvSpPr>
          <p:nvPr/>
        </p:nvSpPr>
        <p:spPr>
          <a:xfrm>
            <a:off x="4143375" y="4181475"/>
            <a:ext cx="2796268" cy="2114550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1" name="Picture 3" descr="E:\Users\Ljinjikhadze\Desktop\16 დღიანი კამპანია 2019 წ\usaid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62424" y="1058939"/>
            <a:ext cx="1762126" cy="11889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5825" y="1038893"/>
            <a:ext cx="1504142" cy="139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2053" name="Picture 5" descr="https://seeklogo.com/images/U/UNDP-logo-6506A85E79-seeklogo.com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0" y="2587416"/>
            <a:ext cx="1181100" cy="1761784"/>
          </a:xfrm>
          <a:prstGeom prst="rect">
            <a:avLst/>
          </a:prstGeom>
          <a:noFill/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2055" name="Picture 7" descr="https://www.nicepng.com/png/detail/828-8281318_people-in-need-organization-activities-people-in-need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26728" y="2326035"/>
            <a:ext cx="1327172" cy="1600577"/>
          </a:xfrm>
          <a:prstGeom prst="rect">
            <a:avLst/>
          </a:prstGeom>
          <a:noFill/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2061" name="AutoShape 13" descr="data:image/png;base64,iVBORw0KGgoAAAANSUhEUgAAAOEAAADhCAMAAAAJbSJIAAAAn1BMVEX8/PwSOmT///8AMl8AKVoAJVgOOGMALVwAMF4ANGAAK1sAKFkAHVQAIFUAI1cAMV/x8/Xn6u5qfJTu8fTZ3uTS2N/DytO8w83f5OmAj6MuTHGmsL6xusUAAEdzhp3S195KYYAAF1GeqLeMmatAWntidY+/x9BYbYitt8QAAEYAAEuirbs2UnWRnq9wgJdTZ4QbQWkmR20ADk8AE1AACk6kIFfUAAAbMklEQVR4nO1daWOiwLLFZgdRNtkkgCxCFFyS+f+/7VV1o5JIZubeG5OZedQHJ2OIcrqqTi29wHGTTDLJJJNMMskkk0wyySSTTDLJJJNMMskkk0wyySSTTDLJJJNMMskkk/xlQsbku2/qs4RisdI4Lw51VpZtWWb1ochjz+L+AZiAwPRyO5KNhSArvKpKKhVekQXR0CI798y/FyWi24aRIWq8NBsXiZdFIwr9vxIlIdY+E0XlI3ADmIooZnvr78II2luXC019B09SeZVHuf+FtijX5l8DkpDUFgV1CEDRFvONEB0r+3A42NUx0jbzhaAMkUraokr/CoyExJFx8zxJ0RezuohT612oAHYt6tlCV6TLtRJvnOM/HiPh9jPxCo/XxbbYvsc2FGdblKLOX8dDn+25PxkjIWtJkC4aEWXbdxgQc+XnYZVFJ4wW0inKqiSPV2aP0reVxUXrkqDu/1g9EuKf9P5GVU20PRbR07w6iaIuI8FQi4RXIBxZX4inKk/ZRZ4NxHTBePL/TIwkKBc9Pt5oG3rnQZ4tFvLP4uFikeUBBdm0Rm+t0qIM/jyIhBTzXgn8vFpReMXZuIsY9yhVzTgXFOSqmvcY1Xnxp6mRpCftcnM23i63bufyr8N9j1KetxgOSWBfhkk+pX8SRFQgQ6MaFeILElFTfwLpXlRBTOhfVgb7Q2ke/jlqJFYrsLsSS7TPVT3nf4bmA0Xy85r+ddmHG621/hCIxBfZsCtLCNjEPRr/BT4qvHF04RPipcL0qvt/BESw0N6sbExI7f8aH8NoY3pq90YPhPPd8ABTLdKbWSoeDH8+X/4P+OjnzHP4HE9hnyPW3+2MxGzl/lYArBvpv0ufH4ukR2CqXD9wSmt+K0RinahNSnTgC+N/x0c/zSioOdBP42ffyTckWFKOUWWoe6xW+xR8KEijJJXZhy+/L8EhAUuzlQgSbN/4ZQBU72vfDy81gJadiHKqJHwXxAtA4Qg2Fc5/ce+qoWaVXbei+FtcSwM+OdI4K+nfA5FYSwpKtIEXjvov7thguSpcuq0N5Xcw6kfgLpvyjbT8Dl8k5oyapZhAEIze3TNU9qI4TEt1b1jeh7rwG+aqRBAaEwpRnX0Do5KWWpsIxmSpb12QF8+hn6b5Wb68s0jfdbub7MOS6iaqCnwTUoh8++UISS1fNBi8rSEko0Y8DthY0tuugj5F9tnpnCXrlNX9sfBLhFBzBBctKvUXQyQF/V4BfDDQhgAlsQWHa1qpPJcOqRirzBFUKWrz+UI0NhtBTjhi/w7hSBpAtOlYiF+bwBGf5qIKsKj1RoPqfA/KMkJs8KYCxzGimCHZGsuDFfjdIQnX2JuSRwCNaRGuPVIvn39lGk4san5qBCTzhjIwUqeSTe0wJfGBJJheqjAQ5rnawJuN33viyvgthDNJBbqJqJ/rX0iopFXp+DqEi4adXwO8Mmkti/YkGkJmzNsWJWWXHZivGvQI899NgNSIIw61E/Xr2IaE9Pbm6cWALgAbSEMgQfWpoioYe26rQ+RgXSnSvdRGd2FT+7dbAOgKKXUKLfwiiP33iYAlHAR6VVgRb9e6VvHyElpptlnGJ7LWJNUhZoWlMfH2WN8GNHKcfz9J14GJc7Ef069BeMK7W0LlxvimBwg1QBc59vPTKQhOT8822YtHEvILj1jzTZJ0NOb76fp5TX6baJjMYXxqdGjp9CUISYE2KinANwO2UE8mSSpMWKiJxkiX2wTSghbMM4/jfVHV8J7ZhVSFpvgfIJwZwDF0nk77ipBBAqq4OaikvfkSplVVRQkFLZG46HrdmohKMchkBonbWyr9VdYOw+Sxr/2CHJyUiEuBUF/c6FAFZ6s7n2XW1OWw+5l4jiHnZEyCG0JJFkVB138yVQyZBYyTjaSmlg9HSPwF3tWSI+7gJiH1qApCczOzoVaKCO3UMtRDWpfhYPrJk1zSOTeE2qlLHY5z3OYwW3xIsIZLODoCi4fHfUYzIvh+dBtyMNmwIMVTaJIgM3wshzMwpwx0CPUrryoL92qeC+CN1+CKEOOHmfpbOhHl1R9VmRIkFzH67sPJhqx1ZiskvwUKY0/Wz9HLLI125+fE38nLJz95Pr+Ia3Jp9be9F3qqfCb5D8tdsF9AyLHK86Eo7Eg4AAel5w8yAR2snfqHvn4wRDo/ZqyIeRtt2YYbCw4Y8vwKlGUWBSjErbZNTZI+I1hAIrc/HE4v8yPxDOOCUCqJq13061Wz+MN2ljQ3WaYnSQ/FR/aYhfFAmva1Lwp2Y0L+xu6TvnI0Lw2IteOsvlssmo5FrC4pXJIvZosLQt0nM/f6dyQ9RAHxhFFvXAK30VJF2D9SiYTyOlD2gGaABFoIHSylpq8sL4Ufy5DkFCJ/JMW8WJmmm580SdxYK4ZQdNyagtsyLZIVvyaWNAoRvocGKqhUHgiQOjsPo3m8VncQhHNIuAmlULKnCqEIwXG8Z490m6WqQQ0kScbr3BC1pXgKMitlEV80vQPNdWhWRz/jmBDnNAYRRokVlUBzj0MY9SpMryqUzsR6wvVBM0zGYqxYWegPNLjrcJOS1aEuOHJQjLxreXlWA4wbwtScleC0ZouJQUqbHVFFnNEuDng/U2L0MIQMGHphfVWh4ZGy3oT2c8Gfu9YonqtwfoQ3qufCaLtW34UYBpxK3OxvaU15QQgZT5bskmR3iPgi23W7rFPbrhomBAMl1r0nGg9LwFnJA58fzAffCnVuc87gS0MN0KyOJ1Bmc6pTYoZyaO43u/Mxen1tV4OMpnR6hGAB671XtuCzHW8DF9k8xMckfJPTX+ViPKr9KIQmTl1iaEv4wZcqoCSWs7Dq1rq+0De42K7srl9ZwqiWO16YBv7eyohpvv0TksV9CfpOiQnLhYGZHwOQrDFUaA0xr2uC+AMUDnBLDAAlRI7WDmwRCXuDao8tPaGsYlqH1SXzhnBxIpZ7/V1Pxj8sEt2zDSAjDSIXHhT1aU4hLQDpdXznFifRu3MuVEg4eo9b8/qG6V1/ZK+WmzeE9ctpQCTB6kantHh0/TNxR+xUA2S4ouVB+TeklDMWKq5VE/ynq/GWQgorQz15GDqgrECw9I0tTchtRGFmVE1dUF2SnY0FVrqmvQ0sH4mFcyCki8EywvveP3oIDRiLhzSlyB5VJ3oDnoEgPKvOvlfym0O6Xpw3+Sp5mbWe10qbZLVfnI316vCqlt42mv0I3fz1rDUre67UAufQrE+rSH6wDaFO49npR+EWu/MsTmthURkmN9IyBrf3kKO0h+Q1JEPVyVDjXzoQkFXGIQlff9icle0gm2qWT61LkpeXhKzk19eONMquDLjDy2tIVtETpJ25sMssrtocyEpdCPOacOLm6Jj1bl4Q7/R08iD32VWmU29suPYOoQw1Pn67mj0CIeUXNNJrE0loyNkib4iCcovjeBnUC2F22rO3V871d+wNNwPD9Boo+s7+6sZM9Hcc+xMYmfu4D9GFmulD2JRsRcYMt2hscAF2Qh3K8Ont/oNZxQKH2fEUlmverkjZG3aZ4kpi0Serd79jr6u0Jt19u8oIiI9lm7j9fCUyzxedWy8XkpsQCdAaUCGSZc5D9buu2qyA8kJCiK51uyLuuXdln6W2M3uVDfJ29oZHIusWla6i5cTBkVYe0DqlOakEZJZdmFSPCQ0VKb0l1nEC3gyBMLuFxkuqvIH/SqCS7ar/3eW6OLj+aOb4mjvXKywaMHLihyOzN+CApJUek5uaRj90lyWWUBgETwcL6o3XNeeETxEk2eVTWNSQR1/qfx3+I1j7uRET6/CcuVAq7wqT278IPrGq5yNQo7TrTC7/oQJH1891QLb8U86Z3VNlnhhvvnXERW9Mxqc7Ivs2fQsFwGU4S8hnsqf5S5xuIPm0iifjOTHPGXEG9Z1wIP6Tnvov86fSOTwbT5112r2Kq3g3f8rM6snY5YH040Vz17v5c23Wz/Pd2tVefkhBt4Ok/j4kQvmxpY7ofbYSmftBpM0v7i93pAV36pAF9+htTmgBOo57U93NtwRX83Ed8kdQoDH6e2qcaLlBvrIcNs9hFkjJLjZASIPOaib91NUbkXNiiezfz0ZISXpGLpOedBRVJD3KnpTs4Rbb9M1kDf2TNCOXNgW9mKO8Y2JX51we6/IUhe7ld+w6i3Kve2LqeiNYu81Y2PpshEg0KqRop5sbrqoL/7GA55PYJut3vqM3wIrwO+5KpIx7LV9J+h6U6beZOaRa1iTwKpfb3DniCfI79SFUg8YJBet1wgGCb77v40Ofea/JkrubkIBbaSC8sxk2WgVbNOAdcSGclyeHcO1iz96lFEoos6ZsArLJR6aooL4o0ErkT8bHJhq0mFwKOzQXm87Y463XmDsHs7C4tg9vYrjcjHDlAa7Lf4CKzCOqvt1DhSyKMr9UtPnJBweWMHiEOB9itRmM2HaR2yPxQlyRGCnB+OTkm1EoEJl/8QwkmuO6LfNN2BlFfcrtefNimndmhblklmzybGMv1WZzrnZ2KHbHnHiKPJtdVjwfSLA8i7YYNbu2fg6Tpzr60ZzaG6/drN6/3svnIqTT1fMBlQoxOa1b0IllY0Nw23Yc+GUxWvLsM/DEuN1zwJglKGmV1SSF4kLRs15HiwLn4NoGGfkIpuFlSKrL24DeBgzIdM6+/3MRUmQbcrNCMTXPrOdwaQAT2xud+BRNt+qvuLy2DidImlJ4q6O45HHKBeoire9T0Sso355IehfzeUh8NrPPDxdMOdogWCyC4MjKBevS01VYdn6H0IObJ5faguapNSk0de0d8jBuwvAA/KyC/mPWqqFJIGWj0rnMbwwQwmihHyqfPFlKDjybALpmpQszPfRdiT7zBiM9jC0DAo+NTDJsZBQ+kXT/gD9uD2EYphLObJglRcjaIBTm0bpvK2JmipGLP3wyQoxBuC7mOqcmcF5BaAuD5ijEdrqYjE7mqkCJLq4WRV1vsd7KnMDQYpaJYzzsjhLc8fYc+nEcrxN49ZMGXsr9PdPgMB9VGps/FyHqDg3kGvBl4mfL+uS7ySyqXK898icruLMpihCo5tyEO2DR+Ggc591eh2RFar3Qs0xcC++uMezxgqQIIBqPr7wGL6p279cY8tFVPrvMJ6VElUGu+yEVEp9dso02IV3k1pBg/tFqPJVsz0K0Je7x1bZIA3krXslHsb9er6G+WPt9ySnr2kCE0U+TJLYYR/rkfhvtJILpk2tWrdBUZZCXWuVYewzFMFeJM8xLz0jNyuJ1o54KiPPh/lXXdSxv0Upvsh1dkgLJMLr7Z3cUaQfxDUKZxN2VErBNAcRzHJ+HN1wncwaNGLcEalZCzwfB5mOFP3mqNNvmW/8mcVeNfd4F4SevAbvToaRhEY5Ne8rtoCIA/MFCJwgXZ1Z99C3imiQ87xdUYxD98B8/DIVksDIFJVmPKfFROrzzQ9GkvV+OKhIjWd6QD5ZSaGsSsWSaRv40PpBayfK3h2UUzWbNuhiB1a/9y+8zmpsffjrCOy41HDdyiBvhXpJmcUpJseW0cR1CQCxXu73jz+at5xTzuCCl1jE4VOggxRs/R8U1KDEm6l48osOHceldPBRXjrAR5j53fNm0TqrpL+lHS7nAuqvAF59eOpLsnmZuDFWR3tBSYk3hIA8FayWGWL9qTvgnSw+s321GZkofFg/vchp9C2kjTT9cyh9b+0OEMDKh1xfBJk4VxkQVfagHrbykcLY5tjXOPlzkscghbiGNsJqxD3tUTkPzUmGQl2o5UQmNASa1Mif8EKE0I3vAwwIGvALchbj1UUl0nRPVJ9e1PjYefRoFdUyUHKbPdwbxqLz0WltcEC4TkgXBLfMOPvZD+Du/uLRqsAZZmXPdx8JrHwmKIm9QYb0O01iCsVQXaKVBLN1/IE6TbmYPqC3u6kPIKQqf9Y1Yo/5jLp3NHayfrj37DNI7IUY/tLfrrsu3FYbTZoHGSqo0XKpVij2OeDsyEfyw+pAWalBXx1cCh/K0wGWxXI2rKVaJP9ZVYbJwHUi4/dohQQmDEpmpyCcFuuU6AekcyqFzRq9VrMk5AiTJfoRL9ZjV+J/dMGV9GmHQp8Hbbk2tTXZds7OzVzdNPsppsPNwxgnT3fkZIyLtEupsKvUaDr2zJK8O+NNaVijWJB37uMWK2dNn92nue20YxxWw3gOu/A33dPr2g7wULz3T+eGCJqYznCeXpFXY9CdjcNvDCkhaOq1Cn4S5rBQh8ZNVNGYSj+q1jfRLgdRwPRNlSJqeqIMJ/reihKS8LTHlTtSbpUXn5QXUv2HR+Q3dOiWJudflhbIM990218dU+Lh+6X3PGxJEzEwZ2SDEM3ffVekHwybVdYUpcVqqbF6bv0Z20XXFoZxvBNolgbfaZCkIy6R9nQtjWeml5/35a2oYieL04XBDGj/s6h9SThinGqgDCv+K0K1xuPhDA9Xheg+C/zaFDMbcDCUe23Ui9xOID5i3uJt7QturV2zOjxYFUC+2H1ANGPD+ihDKLLSzbbEfSN6UarZeD8vDvBnh5sfNPfXzh8Vg/lCC2v1AOrmJT5QWrXKsXUqv1Dnv2pVB2y5V/vCuVAo7Y5+8eyu8m3rC+cPiMfOH/RxwOchMcTxlbN62vQVKI+1NJobFWqZU1jnQldaEb+F08euWgnZMFIqwufNEzErLB80B38/jI4GEzeAmgVo/IFMxNdvrZZD8CJIQo9kmYQESou78eBNj/mAzo8W39vd9H/mR8/j+3VoMaWE6swFC7zDeMIVUAZevXY1vyy0geaBJ6MFGwZ/dRm8gZ228cxRF5zZOcYfYHcLrWoxHbEq4X0+DpW013MI8GyytfT/0p2tJb6fWQlIbF/W2wFMUF9sqSeztCQ/e28e6BKIhaK95bxIPXU/Tr4lSyG1NFP4vOA8QJtvxnvDbkI+dbElChfnxnAeEWpiDdNEesoecWabMEL73Qxk8lW6deciaKOaAb9a1YZFYD5ToZmNLtWY0GTpct3O3uH5WafCAvcRLqqqqz5uNLstnRLjfbmAglVPsXqvhgVzWtX1+NKQI79cmYm/fGnpiZHGjXCMNQ/4JXUmnTRmngJym69b+ttZmGtaHTpVW6jJMkXq793744LWJrN8mif1K2t5sQhLeYjnxqrGlWrRB1uQ3b4X8VSmSW6+NcwvIaYQYCdSxO0XzcUKEK8J3vIUrZ0Xp8/vdV4T3a4RnEhQxgnmDeLK45ZgnDkK+ecZRkOR0kKqiz5Xq2cNRCENeo+Vx4r1T4cPXCHPO4m6dN+6C2GaDGz3eLcagsgjY2lhyTbwlyYfyF0sLutTGq2ONr73EI+GBF+KQa0LvPWtd13kvHrTOm7vuBRhwzWwRk2p9g5h5bAPWOxE9LuqvCLJ+Y8iPU7hvsN3d2I3t+600U2eN3/m1qsXh3ivu1u1d1upDffEohCP7LcAVTSLfij9LJdbI3iywbaW/IrVZL8Db+nEczjVNbFfb/QzLElUxFlmi8XKURBvxvbl/wX4LjgV7GMrheQFgp650UyLkW839InTIDc69u0LijSmu4lVbHyoKTCNqnm645+vwjZzeQrzumTk/cFcQ7UO93fcE5taR9fEGsfVIchcUlwkEevZ7KLKwSahjS5jLM3qWAIWilt4hGYr3Ztriuu9Jf+C+p9G9a3QL6eFWKZii1R98MhD1SJI+5HcNTUtOmLal8eXY0iUPYfxt9RTs39SHX7J3bXT/Ic60WSS7RUVXgdD5DiKuEWML1zDxFtEQsJvYsdklSdbCUGZJwEDCZMBZX7T/kGOry9/uIcX2EJSP8fXOtlBHZO8MddlPqGKzwzGw/YYKSzpUpzLbb5OmUrCeIOuCCnbTw8E6hdseUvWh+ECJI/uAQSMQCk63UjEGiIe3jCqatBkKcgxwkQx1QyfHbH4ZenYMleZ5b+LhJ7RH4+HF3aA+vO0DfrAKx/dyA0TAHN2MzOcdsp4P46LhWn1i0JqQPPfVk083TxxxFe46LvGfotngIoUZos3ja5L7dXu5x/fjo6WVUF7d6CbVoAZpB2rWvUsNfOLA+aQ2N5F0GARcfxnHNZ1RpJ186cxqxasOcT/+8mv244+fqUAN1STJLX9zzgB3L14dCVLJHiFtHEu9wjAPlBRWDVch9T2daopWUlcdfuWZCh+ci4FfrgYQL4MrxoJfQXmg9y1Usd+6gAix/DjhUUq+X/GyMstDXHvqlzizn28h4ZFmvo2fEA+283/duRgfnG2Cby22JOBvzhi0tUO4/dlQJGm55FyWFUBpgYm3gExDii5u4j3d6JbsDZ/+69mq6NK6I7xUT9ezTeSvOQ5r/HwaOsJgTIf2lqRuZ3hq8io8GZDQlKwZAIk3LpNRCrpBmFt57Dz69TZiAYR0R4lOn5LO62PuV59P89EZQ9RfSoukwwNb/KiNWaVr98Hiknjrnj04pq5bh4okpIeAmPsIEDZg4NuaecHXnzH00TlR1GMMyG06YVBOBaGa5XGxvJwQtQ17/xXXTZJvXddN4yL0KlrZNuuwg0RO96ui8Er22bdzooSvOifqw7O+qDPiiXRmog47xe6+i699gHV3maATojyOG5yraBKZHfQqRF2cajN576+r/jjbbznr6+Pz2pgabYc4oVAMmhsDwT3Al9FQNJmX4PV2+A78B2OgLFxP2f+e89o+PnOPynKewG3t1cwfeQpS6Jtv5+B+eoLSd5259/bcxJHD5ZX5AejeDeXjOniH0E6t3z8Fa3Buov7VB1+Tmg7syNmXTHiDPjjG7UrpWPjuzWJL6351+sca/L6zL396full/PVjg7P8bhMeT/jYjmN9zM71b53rSeV7zy/9+Rm0PUZVMM4h2y9KONMK3MDigH5/87i97z6D9jfPEZZ4wdBLu1v7qRsEEPzWo4fPjMi3nyOMObj+m2dBq6qi6eJiYSwW4kdr396PzB9wFjRAdAfnece/Ps/7P5A353nr7jceWf6Pn8mOvjj7t8/V/4pnI0Tf+2yEhz/fQv/251tw//4zSrj/B8+Zoc8KYjT6uc8KEv6YZwWhM4b/8/OetD/5eU/cyDO7zH/rmV3c//TcNfny3LX0T37uGveTZ+f99Fmyf8+z87ifPv9QF3V8HPBf/vxD7hfPsEz+/mdYoow9h9QZ7bn16N4/h1T6s59DivKvP0sW5aPnAWv/yPOAUf71ZzpT+cefy02F/OPPVmeCKL3cjmRjIWBAVDFagPCKLIiGFtm59xejuwiN6MCceXGos7JsyzKrD0UO7Mp+9Y/IaDD87puaZJJJJplkkkkmmWSSSSaZZJJJJplkkkkmmWSSSSaZZJJJJplkkkkmmeQ/lf8D3jKD72Nwxm8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63" name="Picture 15" descr="https://media-exp1.licdn.com/dms/image/C560BAQHTd6W-iDzDUw/company-logo_200_200/0?e=2159024400&amp;v=beta&amp;t=DHGG9Bj63Anppg1MMGH3hGpLMf4mD6Bl2bnsg3NBemk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53001" y="4075594"/>
            <a:ext cx="1406898" cy="1530187"/>
          </a:xfrm>
          <a:prstGeom prst="rect">
            <a:avLst/>
          </a:prstGeom>
          <a:noFill/>
        </p:spPr>
      </p:pic>
      <p:sp>
        <p:nvSpPr>
          <p:cNvPr id="2065" name="AutoShape 17" descr="data:image/jpeg;base64,/9j/4AAQSkZJRgABAQAAAQABAAD/2wCEAAkGBxMTERUSEhEWFRUXFxgbGBYYFxgXGBgdGxgaFxgXGRgYHSggGB0lHhUXITIhJSkrLi4uGCAzODMtOCgtLisBCgoKDg0OGxAQGy0mICYvMi0tLTgwLS0rLS0vLS0tLS0vLS0tLS0tLS8tLS0tLS0tLS0tLS0tLS0tLS0tLS0tLf/AABEIARIAuAMBEQACEQEDEQH/xAAcAAEAAgMBAQEAAAAAAAAAAAAABQYDBAcCAQj/xABEEAACAQIEAwUFBAcFCAMAAAABAhEAAwQSITEFBkETIlFhcTKBkaGxB0JSwRQzYnKT0fEVI4Ky8BYkNENjg5KiwtLh/8QAGwEBAAIDAQEAAAAAAAAAAAAAAAMEAQIFBgf/xAA1EQACAgEDAQQJAwQDAQEAAAAAAQIDEQQSITEFE0FRFCIyYXGBkaHwUrHBFTPR4QYjQvFD/9oADAMBAAIRAxEAPwDuNAKAUAoBQCgFAKAUAoBQCgFAKAUAoBQCgFAKAUAoBQCgFAKAUAoBQCgFAKAUAoBQCgFAKAUAoBQCgFAKAUAoBQCgFAKAUAoBQCgFAKAUAoBQCgFAKAUAoBQCgFAKAUAoBQCgFAKAUAoBQCgFAKAUAoBQCgFAKAUAoBQCgFAKAUAoBQCgFAKAUAoBQCgFAKAUAoBQCgFAKAUAoBQCgFAKAUAoBQCgFAfCaxkH2sgjOI8YWy4RlYkiZER1/MfOqtuqhXNQl4ksKnKLkjE/F31iye6VnU6g5ZKmNYDH4Vq9S8ZwZ7rwyYuD8e7W61p1CsIIidvf1kGs6TUu+LbXR4MW1qDWCdq2RHi68KT4An4ViTwsmVy8FfwPMFx1LdjMbBZ1Hd231kn4VzdPr3bFPBYs0+x4yZsVzItuc9ttADpB0IJ6xqI+dSz10Ie0vHBqqG+jJjD31dQymQetXiAyTTIPtAKAUAoBQCgFAKAUAoBQFe/tq5cZ7aKEIJGY97USJPvA+Nc302UpOCWGmWu4SSec8Gjx7N2bFmLDKSwWWXTNsdtjBHkKr6zvJLamb1bVyb/KPEzcwwe4Yj7zaT511otxgt/XxKklmXqmHmIKzWrq3PEQIIYT4x0J8a5+uVUkp558Cxp3JZjj4mwtxCvZy2bKW3aIBA8Y61lSi4bPHGQ0093gRGDwmW/2oYABWVhMMTJOh32iotPLZFpG1nLyyXC3CrKby5jmCMLjDJOYgtHtRKjXwFW05Ndfv/oheEzHiHukAC4pOufvyrBgQAARAjT4VpOcuf8AJtFRMXDezt2y+oWYEEz3mhfZPmKrafZXFyJLN0ngguakuuwRGhSSHJ1gGAN9dzUcFCd//Y/h8cmz3Kv1S48DCW7S2s6llEESJ+FdtTi3hPkpYeMkRxGzcfFloZQmXKRrIgjoZ6n5Vy7lb6Ru8McFqDh3WDYbGXrQnMtwZzpMwhkiSdZGg+NTO91Ll5RooKXQ3OB8bXEZgBDKSCJnbT+dWtPa7a1NrGSKyO2TRLVMaCgFAKAUAoBQCgFAV/F8OFvEdsDKuYKnUAxIYA6DaPfVK+qEJd4lznknrk5LazLevl7r2mAjIrL5j2WB98fGorJOc3B+WUZjHakyo4gtbL2Se6HnX0hd9tIrh222LNMnxnJ0IRi/XXkZLTmAOg23Maz7qypyaSb6dDG1Jlj4fhyzJcBEKjqR1MwRHvFdbTwc8T8kypY8Jo8WjDMJgzprESN9vI1ivhtB9CNHGbplkOUGSBm10KgbmoFqrGspkjpiuGb+Fx2a3mJ9kkRm/CDrBB3FTV3b4ZfhwRyhtlhHuxhC9lRIGV0Zp6hTJHrWa63Or55EpbZkVj9XaRO3TzrnWv8A7G0TwXBoPdIYOD3lMgz5EfQxUC1E67O88STu1KO1k7w261nDG6e80SAZOrGEX01GnrXV0spV075cv/PQrWpSntRoc6X3yIinLcd1WV3HVo8tI99TKCttUZfMjztjlE9yrwT9GtmTLNqT66104xUVtXRFZtt5ZO1sYFAKAUAoBQCgFAKA0+LW5stG47w/wnN+VQ3x3VtG9bxJGjgAjMrkd4AgGTs0T67VU07jJqTJrE1wiH5qwcMtwD9k/Ufn8q53aVO1qZY0s8pojsPZZlOVWbQ7An6aVUhXOUeF+5NKUU+WTvC8X2Y76nbYQT8Jrp6a3ul66Ktsd79U1L/FQrlgrwdxoNpjx8ary1kYSbwzeNTawR2CwpNoHubNuWB9pegqOitutPgksniWD3h8eUR7MGS7SREQdCPHpWkdQoxlXgy69zUybwHEVFsrlYHzAA+tdGi+Kr28layt7skVfsuSzBWjTUAx16jSufOqbbeCeMopdTRW1mcL56/nVWMN01FkucLJcLWFVrYzCYIYbjUbHTevRQri6/WOfKT3cFXxo7biNm30QFj6sYH+X51nSLM5S+Ri14SRfgKvkB9oBQCgFAKAUAoBQCgPLjSsMFDtcWZDkUFYMd4a+WnQ/GvMPVSpm4JYwdXulJJm2uPLa3GnyP5CDHuAqZaly5mzTuseyjLd5isW9HuLPmVn/wBix+VXa9QmsJN/L/JXlV5vBG4jmuw2xuN+6rn65R8qOq2zwwZUox8TTbilt9sNiW/8F/nWn9MUva/cz6TjofVxK9MDiP4o/wDrUsezoJYx9/8ARq9TJ/8AwfpKAz+h4kf4kb6io32XHOV+/wDo2Wql0/g2LPHba7pfT95J/wAjflWVpLIdEYd0ZdSSw/M+HO7iemaAfg6qfnW/eygvWi/p+fua7FJ8M9YjGI2oIPn19xMx7mqlZfGTJ4QaMJ426DLow8/yP/6aifaE4LD5Rt6PFvJh5PYXcbeuzOwHlAAj5V2dA26ctYyU9QsTwXurhCKAUAoBQCgFAKA18RjEQEsYA6wY8N9hUc7YxWWbRi5PCIm7zPbVwrLAJgmdvCdPHSqS7Rrdqrx1JnppbXInEYEAjY10SuUDmrDxfuFbtm3qujGDqsyQSJ2Os1yNToVbc5zlx5eP1N32lGiOzHPxINcGjfrcYrD8K3Laj4BqsVUaevpEqS7V3dX90SmBtcOt9Eb1u2/51aVsfAi9Oh+NEvY43gl9lLX8S3/OneoenQ/GjZXmrDDYW/4tr+dO9Rj06H40e/8Aa3D/APT/AItr+dO9Q9Oh+NHz/a3D/wDT/i2v5071D06H40eH5nwp3Fv+Ja/nTvUZ9Oh+NGniOJ4F/at2v4tr+dO9Q9Oh+NERftYLe1cFs/s3rY+WaorFTZxKOTePaSj0/dEbxHFrZttcN+3cC/dDJnMkAAZW138K5l/Z1UuYPH3J49tJdVn5lw+zewv6P2gWCxn/AEa7VacYpM3b3PJacRey+Z1PuG52/wBTSc9plLJoLxxAxV+75zI0MHpPyqqtbXnEuCV0SxlEhhsQrrmRgw8R8KtwnGcd0XwRNNPDMtbGBQCgFAKApj8cysRGYjMCvvkgidIjeuBZrJRk44z7joKhOKZivcFLgtIJbcQSu05Z6eFRehSb7xP/AEZ75L1Td4HxwK62GMgjuN8NDPr8jvuepo9U7JOEuceJWuqUVuRUvtK/4i5/2v8AK1SX9Ty/af8Acfy/kpcVXOUZsJhHuNlRZPyHqdht1rDeFklpondLZBZZY25bzWVJUW3NsEGZBIHUSdzpPT6VXdKMsvG3zPTR7Gpsojw4zxz8SBvcMuqGJt6KJYiCBudx5CfeJ3qwpxfKZw7ezNTW2nBvHl+e41K3KBtYTht24M1u2zLMZgNAZA/+S/GsE9WlttWYRbRY+EctW1XPigTsQimAOuUsN2MbDbx8IZ3Rjy+nmd3RdiZWbuvl5fErWLwd1DmuW8gYsVA1AXMQskEx5SZNSxkpLKOb2hoZ0zclHEc8GvWxzTW4j+rb3fUVmPUlo9tHaeQLmXAIfQfHQfWuhKW2OT18FlIxY7jZ7STECJUrr4gEHbodvjvXF1GucZ8nQroTia5tLfIYlU/BbJiQPPptt4VWda1L3Zx5I3y6lj7nvkrEj9Iv21bMgbQjaY1j/XSu3ooOFW0pXPMsl2q2RCgFAKAUBTec8CtsNdtgC5chSY/aX4zEehqpqKoTkk/EmrlKKyQ93h2PxGW2xFu2dSUlc372utZr0yjw2YlbnoiQwfJ11cRbdrpZUGk9PKtqdLXVJyj4mJ2SksMgftJH+8P/ANr/ACtUd/U832n/AHH8v5KXVc5Rt4Hi1+xPYlIJlgyBpgQO97QHv8fGsOKfU6Oh7QlpcpJPP1PQ4/i82Z3tsOqZMq9JiDI2+dRS09UjoR7fmpeysFuw1x3Re1trbaJyAyVnSJ3mANDqOu2nOvilLYnwunmj0+nsc61NrDZrMuCUvn7IZNbjGe6W1GbzNWq5WvESnbodJJubgs+JY0s/3YQKDbAGVQQpYDbTb+g8K3e6ccS6fuTQjCvCgsfsjn2O5nxpYoAmHCMRlIzsIOgObTaPGpo1QS5eTjavteVM3BR5NPG8XxV1Tbd7eU7wnwgEwp328axGiEZbuSpb23KyvY4rnqa4qU4RrcR/Vn3fUVtHqS0e2js3I9jPw5VBIJAgjcEagj0IFX3FSjhnroPCRHNydiC9y617M52nY+GgqtdoqrY4a58yeF8oPKIbinDsVkY3wFRRAyiJMjrvtNVJ6VUbGueUvkTRtc8r3F55Q4Pbs2QyDVhJNdfoUywUAoBQA0BgbFoN3HxrR2RXVmdrZA80Ym2VIIDZdxmA3II891G3SdtJoay5R5XgWKYN8eZCYHjWOYSqKVH3Vn6lmHyretztjvrnkxJKL2yiWHg3MYuHJcGR/PSfLyNSU6lyn3dixL7P4Gs60o7o9CjfaV/xFz/tf5WrF/U8z2n/AHH8v5KXVc5QoCW5cPfaEUwoOYgErBAGWQdSWHwqrrJShXui8He7AhXO9xnHPHHuLHZvdT6mfzrjVyyz2klwc9FlXLsxFwm45LjZjm3HlXpItpJdDwHaF1i1E1uOu8osrYayMy3CoyyNpj2Z6MNAf3RWKopv5npNPJuiOXnhEH9qFsJbtstpC1y6Ab0AMAFJUHSTIBG+mU1JOKTKXaUYOhya58yj1GeWFAa3Ef1be76ito9SWj20dq5AuhcAjMYAH5V0HJJZZ66CykauM5pu3GK4VJH4iCZ840geZI9Kg/7J85wiX1Y+8w8QXE3bGS8VBJkAaaDvSZOk5dp11qjqO9jJc5S58uhPDa15Fg5dx9v9HTvARoZ8a6FeornBTT4K8q5RltJaziEb2WBjeCDHr4VLGcZey8mrTXUy1sYFAa/EHItOQJMf1qO1tQbRtBZkiv4vHI6NL7ggASDM7anWYj3+B05Vt8JxfPwLca3F9Cr8Z4XcdGLgiIMeXh61z9PCcblZYiebUobYkjheDX7SLcwzh1jVG3HiARqprueiV7t9fDKXfSxiQ4iDctm6FZLtsjMp9pTOjT95ZG+/5VNWpJKX/qLz8v5X7EtWHx4Mq3NeN7b+88Ra+StVu57uTyfaixa/l/JW6gOUKAnOUUJuuOmT6MKq6uO6B3/+PPGol8CexGHKgnynXb31ye6aeUey3rBz7BNKTIMknQQNSdh4V6F8HzjWvN837zqvJ+K/3S3qDAYaLl6lQD4kTqfOtO828Hqez1u00H7vz/ZE/anemzYA64gz7g8fU/Gsqe5mnaa26aXyKPWTx4oDW4j+rb3fUVtHqTUe2jpOBxCrwu2GJCtAaN4HeYe+FHvPjW2r1HdY4ye201e5fI18Bj8Td7uEtC2njEt6lm6/Gtq6rZ+tY8e4SnCPEUTXC+FGxc7a+/aXDJMnMfXWZI09KxqJVwa9xmtSlkzcUOeOyksR3oiB5kLoD/rpXM1b7z+3z5lmr1faI3guLNrGrbBJzDvjXcHTf31Z7JrlDdki1Uk8HRq7JTFAa/EEZrThTDFTHrWlkXKLSNovDTZzNMd2V2cQChU7EEg+hrzi0N0LE5rJ0u/hKPB8s8fdleLD3Uk5ZMdIDHTyGldGOksxzznzfQrO2OeOCy8kfpLtcvX5GczG3QLt6AV0a4OK56laTy+CR4/aIYkAQUMmPAgkfn7qqayM306EtLRyXGNNkHzT6NWJrEUvcjzXa396XyIyozkCgLjyHhiVuuEMyBnJGXxy6neYn1FRWxb4PS9hRiozm+vQuKYEEEOsgzI8ZgHUbb/TxrEaPNHdlZ5HHOzCM9tdrbugPkrEDfyqb3nidfX3eolFeZfuEXRbs20XSFB6iSwzMddtWPyrk33/APY0e07P06r00EvLJo86XwcIS4JKsuSOjTlWfLvGam01jlYkjXtCuD0893TBUBXQPBChg1uI/q2931FbR6k1Htou7XV/s60GEwNB4kxHuqLURctRFLr/AKPc0YVOTonKVgLhk7mXSuuVSrceW5YZwbDXcx7jhjK76Hx3+Qrkz7P5fjn39C3HUcIwcK40lhSbwZCYJWDJjYBvHQVFTp50WNY/2bzsjZHJm4VxBsVjbdy3ZZbaKRLakyZ19K6lVe15xgqzllYOiVORigFAR/EsDacAPbDE7Tp571rKSRlLJoXri2VCJaABmCO8uniY0O9U79VKtcLklrrUiI/2ouK66AoD3hAmD6DoYrn0dpzlcoz6FielSg2upvc48QAwhZd3GRfV9z7lDfKuvZiTSKscrk5zzBheyUIfC0firGor+p5vtP8AuP5EDVc5QoDrvKpsth7YsMuULJ11DRDhvBpk6+B6GpK47j2unUI0xVfTBIYm+IiSIO41M7Dw0gViyaxgnjFlI4xw/NjrFwWgylbhuNpllQMhbzkj1+NU+8xGTyQ6jRwtvrk455ef4yZcQpkmda4tiecnajjGCP42puYa6giSuk+RzflUuls22xb8yHVV76pRXiipW2kAjqK7x82ksPB6oYNbiP6tvd9RW0epNR7aL9ZwJfAWXAkCJ92o/OtNdmucL14dT3GkxODh5rg6Dw7GBrKZTGmuwiNI10BmPnV7vYyinF8MhcHFvJqY/iLJr7SggEMo8p21ESffVOzVyreX0JoVRkvead7imEvOqXLW5gN0noNqzp+0q7rO7SZiemlCO5llwmFRFARQB5V0iubFAKAUBCcw4zsynTePPaR865+utdaTLGnhuyQw4kbo7AQMxOvRZMnzO/xNcz0l3LuvPxLLpUPXPP8AZITqGgEkTrpv091YWi7t+Y7/AHEOv6TinYLfTsyIVFMqQCNNh3hp8q6lDjYtucNeBXszHnwI3npGFwhvaAsz/wCDVJqOp5btP+4/l/JU6rnKFATPKvH/ANDul2Utbb21UDNI9lh5jUehNZi3F5Op2brFTLZN+q/szoFjHrdGcMO93gBE5TtMHz18DVecm8tnrYYwsFV45jFGPwoN8KoW6WTPGpXuFh92ZgTWijmuTwR22ONta3Yy3n6G/jrqopZ2CqI1Jga7an1rmutyeEsl/KXUo3Gse1+61tLg7FTEoT35AkE7EDXaulpdPGuKk16z8/A892v2pOEu6rfzMKKAABsKtHlW88s+0MGtxH9W3u+oraPUmo9tHTOFcNuXuH2RbcqF3G0zEEnyg6ddKsX0QsSdj4R7KmxxXq9TawWK7MaXEaIBYag66gafTyriyn3Emovg6CjvWWjauYwYjuaW1GrOdvCPKdNf60latX6nT3mO77r1upG8fwKWsOXLCAQUII7xnT118Kko0zqmnE0nbuTyXrg17PYRvFRXoCgbtAKAUBHcc4cl+0Uf1BG4PlWlkYyjiSyjaLafBR34pbsXOxtq7pa0ZxDEvJmPISR6g6da5k9K1ju1wvzgsq39XU2MNzQ124LSIRZykF2XvAmdjOgMgTUs1ZGv8yarY5EVZAsuiWtG7UtAMwsECfM5tvKtNM+8nFrwXP8ABm1bYtMw/aPcHbvJAMWev7DVburnJ5SbPLdpRbseF5FM7VfxD4ioe5s/S/ozmd3LyHar+IfEU7mz9L+jGyXkO1X8Q+Ip3Nn6X9GO7l5GXhuMSxd7dEtu4BgMdDPjWJUWNYcX9C/otVZRNNpteRjTGs144i6yNcLITGghIhR1jSncWJbVF/RmdRrJ23xs28Jr7Hri/EmxV0XL/ZqqyEtoe6JO5k6nQD3Ujp5wXqxf0Jtd2hZetsU0jGroNAVHvFZ7m39L+jOS4zfVM+9qv4h8RTubP0v6MbJeQ7VfxD4inc2fpf0Y2S8jW4jdXs27w6dR4isxpsz7L+hLTCW9cHW+AITwoAGJEE+AKlZ06AkGpdQn3fB6+jHGSH4vdFpLNpBLn2gDM+JH5Vy7qFrJvBdhZ3MeTGeLrbU2+xuMx+6RA38RWlPZ1iTi0bT1MeqMvCeE/pOIAvXXI9pVYkjczAPmT8audnT3JwmvWiV9RHD3LozqGHshFCrsBXUKxkoBQCgIvmPGdlYdxuAx+Ckj5gVBqJbYm9ayyA5MwCphWuuAxYE69a3b2Q+Bj2pEldtplPZ5V2JnL3hrMAa1TttcoPayaMdsuUU/GYgoDcWAEOYaATH13rhaa2avTj0yXbIpwaZVPtPxQu3TcH3lsf5Hr6T2b/bXz/g83qfaKHXTKooDe4Vwi9iGy2bZaNzoFWfxMYA9Jk9Kg1Gqq08d1ssIkrqnY8RWS78E+zB2ZGv3kgMCURSQwB9ku2UrO0hTXFt7fhJNUxefNl6PZ7i8zZMXvsisqJOIuegy6f8ArUT7a1FcFlJv5m60dcn1ZUebuUbeEVclx3dphTlghRLwQBJA1jqAfSpNF25O+3ZOKS8+fzqaXaFQhmL5KhXozmisGBQyYsT7JqO72Gb1+0foTkjEAYK0hjVRvGpPdG+/XSvG6m1KeGdmuLcco+8atKjI/ZrmkkCB7oI6a1xtRdLTS3Q6suVxViwz3wjiObEC3ftqSwlTABHlV3s7U2WpqzqQ6iuMcOJ55ns9hiLd5dBmWY85U/QVtKOzVqS/9Lkwnuqa8i6WXlQfEV0Sue6AUAoCA5ytlsOyjqGHxGn0qlrXiKZPQstoxcGtl8AFUw0aeRBB1+FTWJXVva+pHH1JcoqtjGXHxJtSFURn1jMSPZHj4H31w+4sUd0n4/Uv95HOEic462HWwzXcoENC5e8egy++Pd6GrqrreGuGQZks+JybnK7mUEiO7Z0/wvXsezM90s+/+Di6r23gqVdQqCgOk/Z1iw1gWge8jNK/vGQ0fKf2a8D/AMlqsWtU37LXHy6nouzJRdGF1RbsJzVYF7sEzXHBykrGXNIlMxMZxvHgD4VWqThFSwSyak8ZMnGOczbt5nwpYkwEtP2jn8RClBoN6sQsWoe2JE4OtZZQ+aOYcNjbQFu41nEW3Dot0ZDmG6zsCfXeKk0+mv0d6sshmD4ljnjz+RpZOFsNsXh+BScbajvBcoJhkiMj7lYOwO48pH3a9bpLv/zbzjlPzj/ldGcm6v8A9JfFeTNdVJ0AJOp0E6AST7gCfdV1tJZZXSz0PlZMGPE+yf8AXWorvYZvX7R2jhGKK4OwoX7oIMT/AENfO+2LLIyWFx/J6TRRi48s3H4k9pBcKq5ZgCHOw/Y6z6VW0Sc/a5bJb8LpwfLGIN/H2xZQrbt667meunpXU0kI5co8Y4KlzeEmS/P7TbAGpDJt+8Sfp862uad0BBPYy08N/VJ+6KukBs0AoDFimIRiu4Ux6xpWs87XgyupC3b63Flco851GkkEEanSNfGudZONkfeWYxcWQfB8RcS9cuTFthtB1373zqpotSq4vPiS3V7mhy3w23iEvBtyx16jvEzXU0+2yhZ5RWtbjY8GrjeUcTcvIrvmtLsTPzk71irSRrnuyYlc5LBTftXsLbxDoukLY0/wvXp+zv7a+f8ABytT7Rz6umVT1btliAoJJ2AEk+gFYbSWWZSb4R0TlDlciyWvhrVxicpQ5LyIcpIYxIkqO6dQAdsxB8Z232jCV6hW9yXVdVlZ/wAnc0Onarblw/AtnCuVrNu4biG6HJ7zRZltZ7zC0GbXWZmuf6TKyGxrj58fDksd2ovOTc4lyPhMVlN+3dYpOWHyxO+ikCdNz/OrGjzRlw8fcmR3Pf1NS7yBhRoxxFxR9266XBHgC6l1H7rA61LPW2Q9nj4cfboaKmMupBcT5LsItyXyWzbyrncyhGo1aZAOoBOmwgEzV/qVsWpxXrJ56cP6efTgkeng8p9OhQ8XatrbuLhWF51UC9dUEIiE5S1tTJObuqzzAzQBDGPRV6m3UzirU4wbys9W/L+V/ooTqhXF7OX+ckLXfOaYsT7JqO72Dav2j9AcrcM7fhiKDDAAqfdXkNRTG1OMjs1TcOUYeG8m3bl43MS2gMgDRfcOlaU6eFXRG1ljn1JRcN2WJuOns5IjrMkaDr41W71VzmvPkk27lEwcZc9wCMxGw2EHfXX+tcnWylxt6+4tU45yYeWuKXVxXYEllKg+QOsx8q6HZW/bLc8lfVJZWEXyusVRQGjxtyLFxgYgTPkDJ+VV9VnuZNeRJVjesnPExobvM4yDU6jWvKw3zlhnXeEiycQ4raSwb5YGMuXUHNMSIXUn1+ld5x3wylz4HO6S56EPwPGZZaywljJ/kR4HWqFN1tL2+/OCxZCE+S74LiKsozHK3UHT4HY+6u7C+E1lMoSrlE5d9tHLV13XHYdTcGQJdRdTCklXAG/tEH0HnXX0OrUFsZTvpcuTkH6SvXQ+BrsK+LKTrkekxgHsuQfEEg/EVic6px2y5XwMxjOLyjz+kj8bf+Tfzqt6PpP0L6EveXeZu2uL3YAW8YAAEgHaI1I19hd/wioX2bpZybX+Db0q5Lkyf2rf27Y+Gw8I8PCfifGtv6Pp/ePTLD4/Gb/W+fgvmZ28WJ+HgI1l2VpV1C1dr6Gpi+IG4ALj5gDIGUCNI6DaABH7IranR6amW6IndbNYYwvEezbNbfKYI0HQiCCDoQQdjVm+NN0Nkun50Iod5CW5GIYlfGpY2xSxk1cJPnBtcPwFzEuERTlJ1aPp4mqmq1cVHBNTS85P0tynhhYwqIxAMbTXn5TS6s6CTM3E+Jgey0QRrIHrM9Imqd2p8IE0K/1FLxvGEd2Fu7nae8QIQdAFYnvQAB7q5GujOKU/P6Fyhxfq+RJcv4pO+ucF4kmQR5A6/Kt9Ctqe7qzW/noeMdjFGOw62XViM+bKQQJI0Mf1rrU1qM8ryKk5Nx5L4KuEJ9oDy6yIPWgKbxjlTCi4pYHvEkiYECJ+oqrfOMGuOWSwUpeI4lwLC9mrJh0UdDHekDqd/nVW+xqPe1m8Es7ZHzCcBsYu0HUdm6ypKmNQYO3pV2KjbBSkuqIsuLaTK9xnLhGKjiDs4/5aEuR5MZhfQmajlXTAq39pQq4k8vyIuzzjfU6xcXqHCyR6qoI+NQuS8MlL+trPscfEsuLw+BuWnC3MPbuXFX74YjWSskSJEA1JulhZf3OzHD5S6mzg+TsIyD+7zGBJBWD5gzVhajPQ0deDSx3AcHb/AOSdyNRB0qhqO03W+EWK9MpdSPw/I+CxqsAnZ3B4aHyM9dI3q9oNfO2tTzz4ogvojGWDm3NfLGIwF4WXBcP+qcfe8QfBhI+vjHoqNbmttnOsoxItfJv2aG8BcvajqTt7h19TXNu1UpvjoWIUqK5LwvJOERBCSY00H5baQffXNt1E0sotRrj0NS3wbAaB7cGSNAPjrVVdrVrCllMlekl4GHiFnh9lWS3lJaAwMHbUbbGotXrpSS7rOUbVUpe0QWK46bbZMOqW1AGqASdPxEEmtK52XLdY38Ohzdb2lXpLO6hDPvPuC4qbrZbuKuW56kkr7yu3wirMKqPHP1Iqu2oTeJer+xasNyP2oDNiTcQ6ghsyn01g1bhTXH2UXu9c1nJsYDg9gXWsiyHAJAU7HL7Rbx19dx5mqsrXO51+CN8JQUvFmpxPgeE1ZbZtjMA6ztJEMup019N9iK2jbCU1HHHT4MxtaWcli4FypYskXEEnoaupJdCMsdZAoBQETzFaOTtFQuUnuDdgfaAnrp/Sq+op7xLzRtGxwTaWTkPFOY27cPbzALMBtJOUqC6BiucBis9co06VT2LGzwPPXa6yV/eRfT85XmjDY5jviz2CXCiE94rOdp3lt48hHnNSytaiorhEdmuuklBPHm/Fmbi/Lz2JKkPbCI2cCAQ3gNxHn0qs7Ep7PE3v7Ktrg7FzFLP4iHqQ5R8XiTgZVVAB1ygk+paas97LB13r7tvDwTXC+ZcRYXKuTKdYZPmIiqz5bYXa2phxLD+KJZucFvODiLbCOqQwJ8SDH1NV9Rp++lukzoabt6EViccfckuVuJWBjC36SuVlEZh2eo+7DdauaGKri4lyWuovacZL4F34vwmzilXOFbK2ZW0MGCsg+jEe+uimZ4Z4xPEcLhreR71tIHs5wGOnQAyT6VHNpLk0ldXDmUkij3ud7aAhFN38JyhANI3Ovy61youfK4wQ39saaPsZb+i+5WsRzFdYkhVWesFj7idPlVeOirTy+WUrf+QaiXEEkvqR2a9bGfICsBjmCnQnRiPaAPjV6GpSe1MK3XbO9l06+H7dTHdxHaEvlVJjurOUQANJJOsT76zZLMsnJ1VrtscmbPC+G3MQ/Z2gC2UtqYGnSTpJ0A9a0MUaed8nGHXGTf8A7QxHDbii3dIJUM9sglJ2KkTBMyJWDpTT3Sy8eDwdOdduh24lnKy14I0eI8x3L11rmqZnLQrHQkBWAYQQDHzNbyS3ufmQ3ay2fGeM5LNhOLnFW0w1q0Q7FTdeAqqBEW7agmFAAEk9D1Ok9VUW1NfjOzpdRK2vlfnu9x1PCWsqKvgBVosGagFAKA+EUBzvn7kwMGxFhe9u6D73mB4/WobasrK6nN1ujVi7yHtfucywt9rbhlMEGQapTipxaZyK7HXJWR6olcZxR71m3ZdA7I7OLh9vvbqANANvHYe9TVhbYouz1V2uj3bXrefhgluEcs27qxdxaWbhGltgs+WhcEzRL15Qfh9zZ9k1xSUrFl+BDDDW8Pirtu5dWVRglwLnQXCoKllyuYEkGASDFZXrR5NYQjp7nGUk8Lh+GRxnEpcuAo2YLatoWC5AzKvfZVIBAzExoPStFFR4RW7QvVtiw84SXuJjF4NAl8XbKK1q2XF61nS2xdbfZKoYwxZ3gkCIBjxrKjh9S9ZRXKEt8EmlncspeGCNwfBmuC3Fy2Gu5+yQ5pfJ7RzBSqDoMxEkUSyc6rQzsgpJrnovPBrtwx+0S2oVjcAKFGUq4aQCrTBkgjXwrPQ0nproTVfi+nvPvC8Abt5bM5CSZJG2VSx7u5MKdPGKwsM1p08rLVU+GZMTYREs37ZNy25buuoVg1srmRgrMIYMpGuxPhRrgmtphVtsi8xz4+7wNnjGCsILjJcBm4DZCujB7bjMRkXvWzb2JbQ7VnGCbVaapRlOL8ePg/D3YNTGcStQ7BHzvhRZIhcocFRnzZpjKoMRM/GsRguPjknjrYSW7x2bcfyTGB5Wsmwty5j7SFgCqd3Wdd2cT8KN5i5BdmVvDnalkhbmEe0e0KZ0Rz3oOUlTAJjbaszplKv4oielno7Valuin8PqY+Mcfv4hRbd/7tXLIsDu6ZVXMIzAA9fGswjtil5GdRrZ35z0byeODcMe9cCIJJ+VTVV73l9DGk0vfy3S9lfc7Tyty4mFQaS53NXDvJJLCJ+hkUAoBQCgPjCaA5vzH9nWe6blg5QxJK9ATvHhUTpi3kpT0FUpOX/w+8tcEsrjCrIAAqlRuNBrqd9araOzKlF9UzoSohUkoLCNXnThFm/fz2XCu0Bh91iAAD5GAB7q17+m23anyU9V2T3r71vHma2A+zW4wl2irapiRR7PqSw8s3b32auB3bmtYdEGaz7MofRNfMr3FeWMXZGVgzWwZADNlB8ckxPnUMtO10Kd+g1EY7YSzHyI9OIugUZRnRXRGMgqHnN3die+0HTfrVSVbT5I69ZKiKjOHMcpPyz7vE8Ni1NxWZCURFtqs6wqkA+E5iWjasbZbcZ5+3wMS1lMr4ScXtise/p1+p9v8RcvbcMwa2oAdiC7EMSCxk7SANToKzGL8fE11OrU7ISqzmPi+r+OPofJu3jlVdMzMERYUM0AkTJ+6OsVPCiRL3Oo1Kw0oxzn5snuGci4i5qRkBqzHTxXXktV9lVR9ttkufsxJGtzWtu5iT/0+jwX3ZF3/s8vW2/WKF6s2kVHOqEeWyL+lQlLq8eReeX+G2rdhsM8MU9oeUSCPIipY2Jp+46ezGEUTHcn9tjLluyoQLl0G3sgkgdNZ2qCqCmnkqX9n1SeVwXnk3lUYUFnguflVpJJYRPXXGuKjHoi1Vk3FAKAUAoBQCgMd+3mUr4gjQkH4jUViSysMJ4KRiuAXcMe2tEvDTEktHXUnX31Rs0rg1Ojhrw8GixG1STjZ0/Yrj2xcu/3Np0ZmBOY7QZhVBMa9T0GlaV6eUpqTgopPPxZmdiSa3Zz9jq+BUi2obeBNdIrGegPLoDoRNAQ3EuVsNe9q2AfKjWTEoqXXkgbv2b2CdGIrTu4+RD6LT+lGbC/Z5h1MsSa2UUuiN4VQh7KSLFgOC2bI7lsDzrJISIFAKAhea8NnsEQxH3gsZokGROhIKjQ7iahurclwbwlgpGFui3nFg3nu3NC76Zf3RJJbzOg312rVQbWMYMtpclk5a5du2XF1rh1WMpJMDeBPTWpY1xjyjVyb6ltrc1FAKAUAoBQCgFAKA+EUBhTCIDIQA+MUBnoBQCgFAKAUAoBQCgPhFAYUwiAyEAPjFAZ6AUAoBQCgFAKAUAoBQCgFAKAUAoBQCgFAKAUAoBQCgFAKAUAoBQCgFAKAUAoBQCgFAKAUAoBQCgFAKAUAoBQCgFAKAUAoBQCgFAKAUAoBQCgFAKAUAoBQCgFAKAUAoBQCgFAKAUAoBQCgFAKAUAoBQCgFAKAUAoBQCgFAKAUAoBQCgFAKAUAoBQCgFAKAUAoBQCgFAKAUAoBQCgFAKAUAoBQCgFAKAUAoBQCgFAKAUAoBQCgFAKAUAoBQCgFAKAUAoBQCg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7" name="AutoShape 19" descr="data:image/jpeg;base64,/9j/4AAQSkZJRgABAQAAAQABAAD/2wCEAAkGBxMTERUSEhEWFRUXFxgbGBYYFxgXGBgdGxgaFxgXGRgYHSggGB0lHhUXITIhJSkrLi4uGCAzODMtOCgtLisBCgoKDg0OGxAQGy0mICYvMi0tLTgwLS0rLS0vLS0tLS0vLS0tLS0tLS8tLS0tLS0tLS0tLS0tLS0tLS0tLS0tLf/AABEIARIAuAMBEQACEQEDEQH/xAAcAAEAAgMBAQEAAAAAAAAAAAAABQYDBAcCAQj/xABEEAACAQIEAwUFBAcFCAMAAAABAhEAAwQSITEFBkETIlFhcTKBkaGxB0JSwRQzYnKT0fEVI4Ky8BYkNENjg5KiwtLh/8QAGwEBAAIDAQEAAAAAAAAAAAAAAAMEAQIFBgf/xAA1EQACAgEDAQQJAwQDAQEAAAAAAQIDEQQSITEFE0FRFCIyYXGBkaHwUrHBFTPR4QYjQvFD/9oADAMBAAIRAxEAPwDuNAKAUAoBQCgFAKAUAoBQCgFAKAUAoBQCgFAKAUAoBQCgFAKAUAoBQCgFAKAUAoBQCgFAKAUAoBQCgFAKAUAoBQCgFAKAUAoBQCgFAKAUAoBQCgFAKAUAoBQCgFAKAUAoBQCgFAKAUAoBQCgFAKAUAoBQCgFAKAUAoBQCgFAKAUAoBQCgFAKAUAoBQCgFAKAUAoBQCgFAKAUAoBQCgFAKAUAoBQCgFAfCaxkH2sgjOI8YWy4RlYkiZER1/MfOqtuqhXNQl4ksKnKLkjE/F31iye6VnU6g5ZKmNYDH4Vq9S8ZwZ7rwyYuD8e7W61p1CsIIidvf1kGs6TUu+LbXR4MW1qDWCdq2RHi68KT4An4ViTwsmVy8FfwPMFx1LdjMbBZ1Hd231kn4VzdPr3bFPBYs0+x4yZsVzItuc9ttADpB0IJ6xqI+dSz10Ie0vHBqqG+jJjD31dQymQetXiAyTTIPtAKAUAoBQCgFAKAUAoBQFe/tq5cZ7aKEIJGY97USJPvA+Nc302UpOCWGmWu4SSec8Gjx7N2bFmLDKSwWWXTNsdtjBHkKr6zvJLamb1bVyb/KPEzcwwe4Yj7zaT511otxgt/XxKklmXqmHmIKzWrq3PEQIIYT4x0J8a5+uVUkp558Cxp3JZjj4mwtxCvZy2bKW3aIBA8Y61lSi4bPHGQ0093gRGDwmW/2oYABWVhMMTJOh32iotPLZFpG1nLyyXC3CrKby5jmCMLjDJOYgtHtRKjXwFW05Ndfv/oheEzHiHukAC4pOufvyrBgQAARAjT4VpOcuf8AJtFRMXDezt2y+oWYEEz3mhfZPmKrafZXFyJLN0ngguakuuwRGhSSHJ1gGAN9dzUcFCd//Y/h8cmz3Kv1S48DCW7S2s6llEESJ+FdtTi3hPkpYeMkRxGzcfFloZQmXKRrIgjoZ6n5Vy7lb6Ru8McFqDh3WDYbGXrQnMtwZzpMwhkiSdZGg+NTO91Ll5RooKXQ3OB8bXEZgBDKSCJnbT+dWtPa7a1NrGSKyO2TRLVMaCgFAKAUAoBQCgFAV/F8OFvEdsDKuYKnUAxIYA6DaPfVK+qEJd4lznknrk5LazLevl7r2mAjIrL5j2WB98fGorJOc3B+WUZjHakyo4gtbL2Se6HnX0hd9tIrh222LNMnxnJ0IRi/XXkZLTmAOg23Maz7qypyaSb6dDG1Jlj4fhyzJcBEKjqR1MwRHvFdbTwc8T8kypY8Jo8WjDMJgzprESN9vI1ivhtB9CNHGbplkOUGSBm10KgbmoFqrGspkjpiuGb+Fx2a3mJ9kkRm/CDrBB3FTV3b4ZfhwRyhtlhHuxhC9lRIGV0Zp6hTJHrWa63Or55EpbZkVj9XaRO3TzrnWv8A7G0TwXBoPdIYOD3lMgz5EfQxUC1E67O88STu1KO1k7w261nDG6e80SAZOrGEX01GnrXV0spV075cv/PQrWpSntRoc6X3yIinLcd1WV3HVo8tI99TKCttUZfMjztjlE9yrwT9GtmTLNqT66104xUVtXRFZtt5ZO1sYFAKAUAoBQCgFAKA0+LW5stG47w/wnN+VQ3x3VtG9bxJGjgAjMrkd4AgGTs0T67VU07jJqTJrE1wiH5qwcMtwD9k/Ufn8q53aVO1qZY0s8pojsPZZlOVWbQ7An6aVUhXOUeF+5NKUU+WTvC8X2Y76nbYQT8Jrp6a3ul66Ktsd79U1L/FQrlgrwdxoNpjx8ary1kYSbwzeNTawR2CwpNoHubNuWB9pegqOitutPgksniWD3h8eUR7MGS7SREQdCPHpWkdQoxlXgy69zUybwHEVFsrlYHzAA+tdGi+Kr28layt7skVfsuSzBWjTUAx16jSufOqbbeCeMopdTRW1mcL56/nVWMN01FkucLJcLWFVrYzCYIYbjUbHTevRQri6/WOfKT3cFXxo7biNm30QFj6sYH+X51nSLM5S+Ri14SRfgKvkB9oBQCgFAKAUAoBQCgPLjSsMFDtcWZDkUFYMd4a+WnQ/GvMPVSpm4JYwdXulJJm2uPLa3GnyP5CDHuAqZaly5mzTuseyjLd5isW9HuLPmVn/wBix+VXa9QmsJN/L/JXlV5vBG4jmuw2xuN+6rn65R8qOq2zwwZUox8TTbilt9sNiW/8F/nWn9MUva/cz6TjofVxK9MDiP4o/wDrUsezoJYx9/8ARq9TJ/8AwfpKAz+h4kf4kb6io32XHOV+/wDo2Wql0/g2LPHba7pfT95J/wAjflWVpLIdEYd0ZdSSw/M+HO7iemaAfg6qfnW/eygvWi/p+fua7FJ8M9YjGI2oIPn19xMx7mqlZfGTJ4QaMJ426DLow8/yP/6aifaE4LD5Rt6PFvJh5PYXcbeuzOwHlAAj5V2dA26ctYyU9QsTwXurhCKAUAoBQCgFAKA18RjEQEsYA6wY8N9hUc7YxWWbRi5PCIm7zPbVwrLAJgmdvCdPHSqS7Rrdqrx1JnppbXInEYEAjY10SuUDmrDxfuFbtm3qujGDqsyQSJ2Os1yNToVbc5zlx5eP1N32lGiOzHPxINcGjfrcYrD8K3Laj4BqsVUaevpEqS7V3dX90SmBtcOt9Eb1u2/51aVsfAi9Oh+NEvY43gl9lLX8S3/OneoenQ/GjZXmrDDYW/4tr+dO9Rj06H40e/8Aa3D/APT/AItr+dO9Q9Oh+NHz/a3D/wDT/i2v5071D06H40eH5nwp3Fv+Ja/nTvUZ9Oh+NGniOJ4F/at2v4tr+dO9Q9Oh+NERftYLe1cFs/s3rY+WaorFTZxKOTePaSj0/dEbxHFrZttcN+3cC/dDJnMkAAZW138K5l/Z1UuYPH3J49tJdVn5lw+zewv6P2gWCxn/AEa7VacYpM3b3PJacRey+Z1PuG52/wBTSc9plLJoLxxAxV+75zI0MHpPyqqtbXnEuCV0SxlEhhsQrrmRgw8R8KtwnGcd0XwRNNPDMtbGBQCgFAKApj8cysRGYjMCvvkgidIjeuBZrJRk44z7joKhOKZivcFLgtIJbcQSu05Z6eFRehSb7xP/AEZ75L1Td4HxwK62GMgjuN8NDPr8jvuepo9U7JOEuceJWuqUVuRUvtK/4i5/2v8AK1SX9Ty/af8Acfy/kpcVXOUZsJhHuNlRZPyHqdht1rDeFklpondLZBZZY25bzWVJUW3NsEGZBIHUSdzpPT6VXdKMsvG3zPTR7Gpsojw4zxz8SBvcMuqGJt6KJYiCBudx5CfeJ3qwpxfKZw7ezNTW2nBvHl+e41K3KBtYTht24M1u2zLMZgNAZA/+S/GsE9WlttWYRbRY+EctW1XPigTsQimAOuUsN2MbDbx8IZ3Rjy+nmd3RdiZWbuvl5fErWLwd1DmuW8gYsVA1AXMQskEx5SZNSxkpLKOb2hoZ0zclHEc8GvWxzTW4j+rb3fUVmPUlo9tHaeQLmXAIfQfHQfWuhKW2OT18FlIxY7jZ7STECJUrr4gEHbodvjvXF1GucZ8nQroTia5tLfIYlU/BbJiQPPptt4VWda1L3Zx5I3y6lj7nvkrEj9Iv21bMgbQjaY1j/XSu3ooOFW0pXPMsl2q2RCgFAKAUBTec8CtsNdtgC5chSY/aX4zEehqpqKoTkk/EmrlKKyQ93h2PxGW2xFu2dSUlc372utZr0yjw2YlbnoiQwfJ11cRbdrpZUGk9PKtqdLXVJyj4mJ2SksMgftJH+8P/ANr/ACtUd/U832n/AHH8v5KXVc5Rt4Hi1+xPYlIJlgyBpgQO97QHv8fGsOKfU6Oh7QlpcpJPP1PQ4/i82Z3tsOqZMq9JiDI2+dRS09UjoR7fmpeysFuw1x3Re1trbaJyAyVnSJ3mANDqOu2nOvilLYnwunmj0+nsc61NrDZrMuCUvn7IZNbjGe6W1GbzNWq5WvESnbodJJubgs+JY0s/3YQKDbAGVQQpYDbTb+g8K3e6ccS6fuTQjCvCgsfsjn2O5nxpYoAmHCMRlIzsIOgObTaPGpo1QS5eTjavteVM3BR5NPG8XxV1Tbd7eU7wnwgEwp328axGiEZbuSpb23KyvY4rnqa4qU4RrcR/Vn3fUVtHqS0e2js3I9jPw5VBIJAgjcEagj0IFX3FSjhnroPCRHNydiC9y617M52nY+GgqtdoqrY4a58yeF8oPKIbinDsVkY3wFRRAyiJMjrvtNVJ6VUbGueUvkTRtc8r3F55Q4Pbs2QyDVhJNdfoUywUAoBQA0BgbFoN3HxrR2RXVmdrZA80Ym2VIIDZdxmA3II891G3SdtJoay5R5XgWKYN8eZCYHjWOYSqKVH3Vn6lmHyretztjvrnkxJKL2yiWHg3MYuHJcGR/PSfLyNSU6lyn3dixL7P4Gs60o7o9CjfaV/xFz/tf5WrF/U8z2n/AHH8v5KXVc5QoCW5cPfaEUwoOYgErBAGWQdSWHwqrrJShXui8He7AhXO9xnHPHHuLHZvdT6mfzrjVyyz2klwc9FlXLsxFwm45LjZjm3HlXpItpJdDwHaF1i1E1uOu8osrYayMy3CoyyNpj2Z6MNAf3RWKopv5npNPJuiOXnhEH9qFsJbtstpC1y6Ab0AMAFJUHSTIBG+mU1JOKTKXaUYOhya58yj1GeWFAa3Ef1be76ito9SWj20dq5AuhcAjMYAH5V0HJJZZ66CykauM5pu3GK4VJH4iCZ840geZI9Kg/7J85wiX1Y+8w8QXE3bGS8VBJkAaaDvSZOk5dp11qjqO9jJc5S58uhPDa15Fg5dx9v9HTvARoZ8a6FeornBTT4K8q5RltJaziEb2WBjeCDHr4VLGcZey8mrTXUy1sYFAa/EHItOQJMf1qO1tQbRtBZkiv4vHI6NL7ggASDM7anWYj3+B05Vt8JxfPwLca3F9Cr8Z4XcdGLgiIMeXh61z9PCcblZYiebUobYkjheDX7SLcwzh1jVG3HiARqprueiV7t9fDKXfSxiQ4iDctm6FZLtsjMp9pTOjT95ZG+/5VNWpJKX/qLz8v5X7EtWHx4Mq3NeN7b+88Ra+StVu57uTyfaixa/l/JW6gOUKAnOUUJuuOmT6MKq6uO6B3/+PPGol8CexGHKgnynXb31ye6aeUey3rBz7BNKTIMknQQNSdh4V6F8HzjWvN837zqvJ+K/3S3qDAYaLl6lQD4kTqfOtO828Hqez1u00H7vz/ZE/anemzYA64gz7g8fU/Gsqe5mnaa26aXyKPWTx4oDW4j+rb3fUVtHqTUe2jpOBxCrwu2GJCtAaN4HeYe+FHvPjW2r1HdY4ye201e5fI18Bj8Td7uEtC2njEt6lm6/Gtq6rZ+tY8e4SnCPEUTXC+FGxc7a+/aXDJMnMfXWZI09KxqJVwa9xmtSlkzcUOeOyksR3oiB5kLoD/rpXM1b7z+3z5lmr1faI3guLNrGrbBJzDvjXcHTf31Z7JrlDdki1Uk8HRq7JTFAa/EEZrThTDFTHrWlkXKLSNovDTZzNMd2V2cQChU7EEg+hrzi0N0LE5rJ0u/hKPB8s8fdleLD3Uk5ZMdIDHTyGldGOksxzznzfQrO2OeOCy8kfpLtcvX5GczG3QLt6AV0a4OK56laTy+CR4/aIYkAQUMmPAgkfn7qqayM306EtLRyXGNNkHzT6NWJrEUvcjzXa396XyIyozkCgLjyHhiVuuEMyBnJGXxy6neYn1FRWxb4PS9hRiozm+vQuKYEEEOsgzI8ZgHUbb/TxrEaPNHdlZ5HHOzCM9tdrbugPkrEDfyqb3nidfX3eolFeZfuEXRbs20XSFB6iSwzMddtWPyrk33/APY0e07P06r00EvLJo86XwcIS4JKsuSOjTlWfLvGam01jlYkjXtCuD0893TBUBXQPBChg1uI/q2931FbR6k1Htou7XV/s60GEwNB4kxHuqLURctRFLr/AKPc0YVOTonKVgLhk7mXSuuVSrceW5YZwbDXcx7jhjK76Hx3+Qrkz7P5fjn39C3HUcIwcK40lhSbwZCYJWDJjYBvHQVFTp50WNY/2bzsjZHJm4VxBsVjbdy3ZZbaKRLakyZ19K6lVe15xgqzllYOiVORigFAR/EsDacAPbDE7Tp571rKSRlLJoXri2VCJaABmCO8uniY0O9U79VKtcLklrrUiI/2ouK66AoD3hAmD6DoYrn0dpzlcoz6FielSg2upvc48QAwhZd3GRfV9z7lDfKuvZiTSKscrk5zzBheyUIfC0firGor+p5vtP8AuP5EDVc5QoDrvKpsth7YsMuULJ11DRDhvBpk6+B6GpK47j2unUI0xVfTBIYm+IiSIO41M7Dw0gViyaxgnjFlI4xw/NjrFwWgylbhuNpllQMhbzkj1+NU+8xGTyQ6jRwtvrk455ef4yZcQpkmda4tiecnajjGCP42puYa6giSuk+RzflUuls22xb8yHVV76pRXiipW2kAjqK7x82ksPB6oYNbiP6tvd9RW0epNR7aL9ZwJfAWXAkCJ92o/OtNdmucL14dT3GkxODh5rg6Dw7GBrKZTGmuwiNI10BmPnV7vYyinF8MhcHFvJqY/iLJr7SggEMo8p21ESffVOzVyreX0JoVRkvead7imEvOqXLW5gN0noNqzp+0q7rO7SZiemlCO5llwmFRFARQB5V0iubFAKAUBCcw4zsynTePPaR865+utdaTLGnhuyQw4kbo7AQMxOvRZMnzO/xNcz0l3LuvPxLLpUPXPP8AZITqGgEkTrpv091YWi7t+Y7/AHEOv6TinYLfTsyIVFMqQCNNh3hp8q6lDjYtucNeBXszHnwI3npGFwhvaAsz/wCDVJqOp5btP+4/l/JU6rnKFATPKvH/ANDul2Utbb21UDNI9lh5jUehNZi3F5Op2brFTLZN+q/szoFjHrdGcMO93gBE5TtMHz18DVecm8tnrYYwsFV45jFGPwoN8KoW6WTPGpXuFh92ZgTWijmuTwR22ONta3Yy3n6G/jrqopZ2CqI1Jga7an1rmutyeEsl/KXUo3Gse1+61tLg7FTEoT35AkE7EDXaulpdPGuKk16z8/A892v2pOEu6rfzMKKAABsKtHlW88s+0MGtxH9W3u+oraPUmo9tHTOFcNuXuH2RbcqF3G0zEEnyg6ddKsX0QsSdj4R7KmxxXq9TawWK7MaXEaIBYag66gafTyriyn3Emovg6CjvWWjauYwYjuaW1GrOdvCPKdNf60latX6nT3mO77r1upG8fwKWsOXLCAQUII7xnT118Kko0zqmnE0nbuTyXrg17PYRvFRXoCgbtAKAUBHcc4cl+0Uf1BG4PlWlkYyjiSyjaLafBR34pbsXOxtq7pa0ZxDEvJmPISR6g6da5k9K1ju1wvzgsq39XU2MNzQ124LSIRZykF2XvAmdjOgMgTUs1ZGv8yarY5EVZAsuiWtG7UtAMwsECfM5tvKtNM+8nFrwXP8ABm1bYtMw/aPcHbvJAMWev7DVburnJ5SbPLdpRbseF5FM7VfxD4ioe5s/S/ozmd3LyHar+IfEU7mz9L+jGyXkO1X8Q+Ip3Nn6X9GO7l5GXhuMSxd7dEtu4BgMdDPjWJUWNYcX9C/otVZRNNpteRjTGs144i6yNcLITGghIhR1jSncWJbVF/RmdRrJ23xs28Jr7Hri/EmxV0XL/ZqqyEtoe6JO5k6nQD3Ujp5wXqxf0Jtd2hZetsU0jGroNAVHvFZ7m39L+jOS4zfVM+9qv4h8RTubP0v6MbJeQ7VfxD4inc2fpf0Y2S8jW4jdXs27w6dR4isxpsz7L+hLTCW9cHW+AITwoAGJEE+AKlZ06AkGpdQn3fB6+jHGSH4vdFpLNpBLn2gDM+JH5Vy7qFrJvBdhZ3MeTGeLrbU2+xuMx+6RA38RWlPZ1iTi0bT1MeqMvCeE/pOIAvXXI9pVYkjczAPmT8audnT3JwmvWiV9RHD3LozqGHshFCrsBXUKxkoBQCgIvmPGdlYdxuAx+Ckj5gVBqJbYm9ayyA5MwCphWuuAxYE69a3b2Q+Bj2pEldtplPZ5V2JnL3hrMAa1TttcoPayaMdsuUU/GYgoDcWAEOYaATH13rhaa2avTj0yXbIpwaZVPtPxQu3TcH3lsf5Hr6T2b/bXz/g83qfaKHXTKooDe4Vwi9iGy2bZaNzoFWfxMYA9Jk9Kg1Gqq08d1ssIkrqnY8RWS78E+zB2ZGv3kgMCURSQwB9ku2UrO0hTXFt7fhJNUxefNl6PZ7i8zZMXvsisqJOIuegy6f8ArUT7a1FcFlJv5m60dcn1ZUebuUbeEVclx3dphTlghRLwQBJA1jqAfSpNF25O+3ZOKS8+fzqaXaFQhmL5KhXozmisGBQyYsT7JqO72Gb1+0foTkjEAYK0hjVRvGpPdG+/XSvG6m1KeGdmuLcco+8atKjI/ZrmkkCB7oI6a1xtRdLTS3Q6suVxViwz3wjiObEC3ftqSwlTABHlV3s7U2WpqzqQ6iuMcOJ55ns9hiLd5dBmWY85U/QVtKOzVqS/9Lkwnuqa8i6WXlQfEV0Sue6AUAoCA5ytlsOyjqGHxGn0qlrXiKZPQstoxcGtl8AFUw0aeRBB1+FTWJXVva+pHH1JcoqtjGXHxJtSFURn1jMSPZHj4H31w+4sUd0n4/Uv95HOEic462HWwzXcoENC5e8egy++Pd6GrqrreGuGQZks+JybnK7mUEiO7Z0/wvXsezM90s+/+Di6r23gqVdQqCgOk/Z1iw1gWge8jNK/vGQ0fKf2a8D/AMlqsWtU37LXHy6nouzJRdGF1RbsJzVYF7sEzXHBykrGXNIlMxMZxvHgD4VWqThFSwSyak8ZMnGOczbt5nwpYkwEtP2jn8RClBoN6sQsWoe2JE4OtZZQ+aOYcNjbQFu41nEW3Dot0ZDmG6zsCfXeKk0+mv0d6sshmD4ljnjz+RpZOFsNsXh+BScbajvBcoJhkiMj7lYOwO48pH3a9bpLv/zbzjlPzj/ldGcm6v8A9JfFeTNdVJ0AJOp0E6AST7gCfdV1tJZZXSz0PlZMGPE+yf8AXWorvYZvX7R2jhGKK4OwoX7oIMT/AENfO+2LLIyWFx/J6TRRi48s3H4k9pBcKq5ZgCHOw/Y6z6VW0Sc/a5bJb8LpwfLGIN/H2xZQrbt667meunpXU0kI5co8Y4KlzeEmS/P7TbAGpDJt+8Sfp862uad0BBPYy08N/VJ+6KukBs0AoDFimIRiu4Ux6xpWs87XgyupC3b63Flco851GkkEEanSNfGudZONkfeWYxcWQfB8RcS9cuTFthtB1373zqpotSq4vPiS3V7mhy3w23iEvBtyx16jvEzXU0+2yhZ5RWtbjY8GrjeUcTcvIrvmtLsTPzk71irSRrnuyYlc5LBTftXsLbxDoukLY0/wvXp+zv7a+f8ABytT7Rz6umVT1btliAoJJ2AEk+gFYbSWWZSb4R0TlDlciyWvhrVxicpQ5LyIcpIYxIkqO6dQAdsxB8Z232jCV6hW9yXVdVlZ/wAnc0Onarblw/AtnCuVrNu4biG6HJ7zRZltZ7zC0GbXWZmuf6TKyGxrj58fDksd2ovOTc4lyPhMVlN+3dYpOWHyxO+ikCdNz/OrGjzRlw8fcmR3Pf1NS7yBhRoxxFxR9266XBHgC6l1H7rA61LPW2Q9nj4cfboaKmMupBcT5LsItyXyWzbyrncyhGo1aZAOoBOmwgEzV/qVsWpxXrJ56cP6efTgkeng8p9OhQ8XatrbuLhWF51UC9dUEIiE5S1tTJObuqzzAzQBDGPRV6m3UzirU4wbys9W/L+V/ooTqhXF7OX+ckLXfOaYsT7JqO72Dav2j9AcrcM7fhiKDDAAqfdXkNRTG1OMjs1TcOUYeG8m3bl43MS2gMgDRfcOlaU6eFXRG1ljn1JRcN2WJuOns5IjrMkaDr41W71VzmvPkk27lEwcZc9wCMxGw2EHfXX+tcnWylxt6+4tU45yYeWuKXVxXYEllKg+QOsx8q6HZW/bLc8lfVJZWEXyusVRQGjxtyLFxgYgTPkDJ+VV9VnuZNeRJVjesnPExobvM4yDU6jWvKw3zlhnXeEiycQ4raSwb5YGMuXUHNMSIXUn1+ld5x3wylz4HO6S56EPwPGZZaywljJ/kR4HWqFN1tL2+/OCxZCE+S74LiKsozHK3UHT4HY+6u7C+E1lMoSrlE5d9tHLV13XHYdTcGQJdRdTCklXAG/tEH0HnXX0OrUFsZTvpcuTkH6SvXQ+BrsK+LKTrkekxgHsuQfEEg/EVic6px2y5XwMxjOLyjz+kj8bf+Tfzqt6PpP0L6EveXeZu2uL3YAW8YAAEgHaI1I19hd/wioX2bpZybX+Db0q5Lkyf2rf27Y+Gw8I8PCfifGtv6Pp/ePTLD4/Gb/W+fgvmZ28WJ+HgI1l2VpV1C1dr6Gpi+IG4ALj5gDIGUCNI6DaABH7IranR6amW6IndbNYYwvEezbNbfKYI0HQiCCDoQQdjVm+NN0Nkun50Iod5CW5GIYlfGpY2xSxk1cJPnBtcPwFzEuERTlJ1aPp4mqmq1cVHBNTS85P0tynhhYwqIxAMbTXn5TS6s6CTM3E+Jgey0QRrIHrM9Imqd2p8IE0K/1FLxvGEd2Fu7nae8QIQdAFYnvQAB7q5GujOKU/P6Fyhxfq+RJcv4pO+ucF4kmQR5A6/Kt9Ctqe7qzW/noeMdjFGOw62XViM+bKQQJI0Mf1rrU1qM8ryKk5Nx5L4KuEJ9oDy6yIPWgKbxjlTCi4pYHvEkiYECJ+oqrfOMGuOWSwUpeI4lwLC9mrJh0UdDHekDqd/nVW+xqPe1m8Es7ZHzCcBsYu0HUdm6ypKmNQYO3pV2KjbBSkuqIsuLaTK9xnLhGKjiDs4/5aEuR5MZhfQmajlXTAq39pQq4k8vyIuzzjfU6xcXqHCyR6qoI+NQuS8MlL+trPscfEsuLw+BuWnC3MPbuXFX74YjWSskSJEA1JulhZf3OzHD5S6mzg+TsIyD+7zGBJBWD5gzVhajPQ0deDSx3AcHb/AOSdyNRB0qhqO03W+EWK9MpdSPw/I+CxqsAnZ3B4aHyM9dI3q9oNfO2tTzz4ogvojGWDm3NfLGIwF4WXBcP+qcfe8QfBhI+vjHoqNbmttnOsoxItfJv2aG8BcvajqTt7h19TXNu1UpvjoWIUqK5LwvJOERBCSY00H5baQffXNt1E0sotRrj0NS3wbAaB7cGSNAPjrVVdrVrCllMlekl4GHiFnh9lWS3lJaAwMHbUbbGotXrpSS7rOUbVUpe0QWK46bbZMOqW1AGqASdPxEEmtK52XLdY38Ohzdb2lXpLO6hDPvPuC4qbrZbuKuW56kkr7yu3wirMKqPHP1Iqu2oTeJer+xasNyP2oDNiTcQ6ghsyn01g1bhTXH2UXu9c1nJsYDg9gXWsiyHAJAU7HL7Rbx19dx5mqsrXO51+CN8JQUvFmpxPgeE1ZbZtjMA6ztJEMup019N9iK2jbCU1HHHT4MxtaWcli4FypYskXEEnoaupJdCMsdZAoBQETzFaOTtFQuUnuDdgfaAnrp/Sq+op7xLzRtGxwTaWTkPFOY27cPbzALMBtJOUqC6BiucBis9co06VT2LGzwPPXa6yV/eRfT85XmjDY5jviz2CXCiE94rOdp3lt48hHnNSytaiorhEdmuuklBPHm/Fmbi/Lz2JKkPbCI2cCAQ3gNxHn0qs7Ep7PE3v7Ktrg7FzFLP4iHqQ5R8XiTgZVVAB1ygk+paas97LB13r7tvDwTXC+ZcRYXKuTKdYZPmIiqz5bYXa2phxLD+KJZucFvODiLbCOqQwJ8SDH1NV9Rp++lukzoabt6EViccfckuVuJWBjC36SuVlEZh2eo+7DdauaGKri4lyWuovacZL4F34vwmzilXOFbK2ZW0MGCsg+jEe+uimZ4Z4xPEcLhreR71tIHs5wGOnQAyT6VHNpLk0ldXDmUkij3ud7aAhFN38JyhANI3Ovy61youfK4wQ39saaPsZb+i+5WsRzFdYkhVWesFj7idPlVeOirTy+WUrf+QaiXEEkvqR2a9bGfICsBjmCnQnRiPaAPjV6GpSe1MK3XbO9l06+H7dTHdxHaEvlVJjurOUQANJJOsT76zZLMsnJ1VrtscmbPC+G3MQ/Z2gC2UtqYGnSTpJ0A9a0MUaed8nGHXGTf8A7QxHDbii3dIJUM9sglJ2KkTBMyJWDpTT3Sy8eDwdOdduh24lnKy14I0eI8x3L11rmqZnLQrHQkBWAYQQDHzNbyS3ufmQ3ay2fGeM5LNhOLnFW0w1q0Q7FTdeAqqBEW7agmFAAEk9D1Ok9VUW1NfjOzpdRK2vlfnu9x1PCWsqKvgBVosGagFAKA+EUBzvn7kwMGxFhe9u6D73mB4/WobasrK6nN1ujVi7yHtfucywt9rbhlMEGQapTipxaZyK7HXJWR6olcZxR71m3ZdA7I7OLh9vvbqANANvHYe9TVhbYouz1V2uj3bXrefhgluEcs27qxdxaWbhGltgs+WhcEzRL15Qfh9zZ9k1xSUrFl+BDDDW8Pirtu5dWVRglwLnQXCoKllyuYEkGASDFZXrR5NYQjp7nGUk8Lh+GRxnEpcuAo2YLatoWC5AzKvfZVIBAzExoPStFFR4RW7QvVtiw84SXuJjF4NAl8XbKK1q2XF61nS2xdbfZKoYwxZ3gkCIBjxrKjh9S9ZRXKEt8EmlncspeGCNwfBmuC3Fy2Gu5+yQ5pfJ7RzBSqDoMxEkUSyc6rQzsgpJrnovPBrtwx+0S2oVjcAKFGUq4aQCrTBkgjXwrPQ0nproTVfi+nvPvC8Abt5bM5CSZJG2VSx7u5MKdPGKwsM1p08rLVU+GZMTYREs37ZNy25buuoVg1srmRgrMIYMpGuxPhRrgmtphVtsi8xz4+7wNnjGCsILjJcBm4DZCujB7bjMRkXvWzb2JbQ7VnGCbVaapRlOL8ePg/D3YNTGcStQ7BHzvhRZIhcocFRnzZpjKoMRM/GsRguPjknjrYSW7x2bcfyTGB5Wsmwty5j7SFgCqd3Wdd2cT8KN5i5BdmVvDnalkhbmEe0e0KZ0Rz3oOUlTAJjbaszplKv4oielno7Valuin8PqY+Mcfv4hRbd/7tXLIsDu6ZVXMIzAA9fGswjtil5GdRrZ35z0byeODcMe9cCIJJ+VTVV73l9DGk0vfy3S9lfc7Tyty4mFQaS53NXDvJJLCJ+hkUAoBQCgPjCaA5vzH9nWe6blg5QxJK9ATvHhUTpi3kpT0FUpOX/w+8tcEsrjCrIAAqlRuNBrqd9araOzKlF9UzoSohUkoLCNXnThFm/fz2XCu0Bh91iAAD5GAB7q17+m23anyU9V2T3r71vHma2A+zW4wl2irapiRR7PqSw8s3b32auB3bmtYdEGaz7MofRNfMr3FeWMXZGVgzWwZADNlB8ckxPnUMtO10Kd+g1EY7YSzHyI9OIugUZRnRXRGMgqHnN3die+0HTfrVSVbT5I69ZKiKjOHMcpPyz7vE8Ni1NxWZCURFtqs6wqkA+E5iWjasbZbcZ5+3wMS1lMr4ScXtise/p1+p9v8RcvbcMwa2oAdiC7EMSCxk7SANToKzGL8fE11OrU7ISqzmPi+r+OPofJu3jlVdMzMERYUM0AkTJ+6OsVPCiRL3Oo1Kw0oxzn5snuGci4i5qRkBqzHTxXXktV9lVR9ttkufsxJGtzWtu5iT/0+jwX3ZF3/s8vW2/WKF6s2kVHOqEeWyL+lQlLq8eReeX+G2rdhsM8MU9oeUSCPIipY2Jp+46ezGEUTHcn9tjLluyoQLl0G3sgkgdNZ2qCqCmnkqX9n1SeVwXnk3lUYUFnguflVpJJYRPXXGuKjHoi1Vk3FAKAUAoBQCgMd+3mUr4gjQkH4jUViSysMJ4KRiuAXcMe2tEvDTEktHXUnX31Rs0rg1Ojhrw8GixG1STjZ0/Yrj2xcu/3Np0ZmBOY7QZhVBMa9T0GlaV6eUpqTgopPPxZmdiSa3Zz9jq+BUi2obeBNdIrGegPLoDoRNAQ3EuVsNe9q2AfKjWTEoqXXkgbv2b2CdGIrTu4+RD6LT+lGbC/Z5h1MsSa2UUuiN4VQh7KSLFgOC2bI7lsDzrJISIFAKAhea8NnsEQxH3gsZokGROhIKjQ7iahurclwbwlgpGFui3nFg3nu3NC76Zf3RJJbzOg312rVQbWMYMtpclk5a5du2XF1rh1WMpJMDeBPTWpY1xjyjVyb6ltrc1FAKAUAoBQCgFAKA+EUBhTCIDIQA+MUBnoBQCgFAKAUAoBQCgPhFAYUwiAyEAPjFAZ6AUAoBQCgFAKAUAoBQCgFAKAUAoBQCgFAKAUAoBQCgFAKAUAoBQCgFAKAUAoBQCgFAKAUAoBQCgFAKAUAoBQCgFAKAUAoBQCgFAKAUAoBQCgFAKAUAoBQCgFAKAUAoBQCgFAKAUAoBQCgFAKAUAoBQCgFAKAUAoBQCgFAKAUAoBQCgFAKAUAoBQCgFAKAUAoBQCgFAKAUAoBQCgFAKAUAoBQCgFAKAUAoBQCgFAKAUAoBQCgFAKAUAoBQCgFAKAUAoBQCg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69" name="Picture 21" descr="https://encrypted-tbn0.gstatic.com/images?q=tbn%3AANd9GcRetTXpXjio0JGONFVjkbH2aiNff6sPt9Dks4E2QhmV6uwQyn25&amp;usqp=CAU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53274" y="4960407"/>
            <a:ext cx="1343025" cy="1691497"/>
          </a:xfrm>
          <a:prstGeom prst="rect">
            <a:avLst/>
          </a:prstGeom>
          <a:noFill/>
        </p:spPr>
      </p:pic>
      <p:sp>
        <p:nvSpPr>
          <p:cNvPr id="2071" name="AutoShape 23" descr="data:image/jpeg;base64,/9j/4AAQSkZJRgABAQAAAQABAAD/2wCEAAkGBxISEBIQEhAWFhIXGBYWFRUYFRYWFxcYGBcXFxUYFxsYHSggGB0lGxcXITEhJSkrLi4uFx8zODMsNygtLisBCgoKDg0OGhAQGi0fHR8vKzcrLS0tLS0tLS0wKy0tKy0tLS0tLS0tLS0tLS0tLS0tLS0tLS0tLS0tLS0tLS0tLf/AABEIAJ8BPgMBEQACEQEDEQH/xAAcAAEAAgMBAQEAAAAAAAAAAAAABQYDBAcCAQj/xABOEAABAwIDAwcIBAkJCQEAAAABAAIDBBEFEiEGMVETIkFhcYGRBxUyVKGisdIUc7LRNDVCUnKCk8HCFiMlM2J0g+HwJENEU1VjkrPxF//EABsBAQACAwEBAAAAAAAAAAAAAAABAwIEBQYH/8QAOBEBAAICAQIDBgQDBwUBAAAAAAECAxEEBSESMUETIjJRYXE0gaHBFJHRFSMkM0JSciVTYpKxBv/aAAwDAQACEQMRAD8A7igICAgICAgICAgICAgICD4UHOdpdvZGVrKamAAZIGSlwBDiS0EN10AudeKptk1bUPQ8Po9b8a2bL6xuNOgw1DHFzWva4ttmAIJF917blc4E0tXzhmRiII6pxymjcWumaCN41JHbZBrnaik/53uv+5Bmg2gpXmwnbfru37VkEkCg+oCAgICAgICAgICAgICAgICAgICAgICAgICAgICAgINPFa5sMEsztzGOee4XUT2hZhxzlyVpHrL85yyl7nPdq5xLndrjc+0rRnvO303HSKUikeUOxeSjDOSojMRzpnF/6o5rfgT3rbxRqrw/Xc/tOT4Y8q9v6rsrHGRe0tYYqaR4NnEZWnrdpcdmp7kHMFLFmipJHC7Y3kcQ1xHsCDxNC5pyvaWngQQfAoLbsNiji40zjcAZmX6Lb29mt+5JTC5qEiAgICAgICAgICAgICAgICAgICAgICAgICAgICAg+FBy/wAomJHkpzf+ukbAz6unu6U98ri3uVOW3b7vR9F48WzVn/bG5+8+TndJTOlkZE30nuawdriAtasbnT1mfLGLHbJPpD9G4fStiijiaOaxrWDsaLBb75nkvOS82nzlsIwU7yg1WkUQ6SXnu0b8SiJU2ylDrOGU3JQxx/mtAPbbX23UMlH23qY31DchBLW5Xkbr3Nh2i58UYy2Ng6FxldORzWgtHW42vbsHxUphelCRAQEBAQEBAQEBAQEBAQEBAQEBAQEBAQEBAQEBAQaGO4gKemmnO5jHO7SBoO82UTOo2u4+KcuWtI9ZcExh77xxSOJcxuZ1yTZ8v844DhYFotxBWpefR7/g0pqb1jUTPb7R2WHyV4bytdypHNhaXfrO5rf4j3LLDXvtof8A6Dkez4/s487T+jtIW08SIOa7W1PKVcnBtmDu3+0lSxll2coGvkguOcXOlPUxmjfF9/BDS44hjtPE7k5JLOtqACbX42GihkrtDsvBK8vjqM0Glmt9MdTid3hdELhSUzI2BjG2aNwRLMgICAgICAgICAgICAgICAgICAgICAgICAgICAgICCk+Uut5tPSix5SQSSA7uSh5779Wg8FXefR1+k4vevln0jUfee0OQVdQZJHyu3vc5x/WJP71qTO5e4w44x44pHpDr/kpwzkqLliOdM4v/VHNZ3aE962sUaq8V13ke15M1jyr2XZWuKx1EoYxzzuaC49gF0HI5ZC9xcdXOJPeT95UsV/2awwxSSuJBIDIhbos0OcPEjvuoSgNssNe2odK1jix4BJAJAIFiDbduB70RKDoa18LxJG7K4eBHAjpCkdG2exkVMZNrPbYPb27iOoqE7SyJEBAQEBAQEBAQEBAQEBAQEBAQEBAQEBAQEBAQEHwoOJeUTFnSYhMGnmsZyHdvkt2k27lq5be89v0Xh1ji1m3nM7/AKKxS05kkZE3e9waDwzG1+7f3KqI3OnZzZIx47Xn0h+g6Cqpoo2QsmjsxoaBnbuAtxW92h81yUy3tNprPf6N5kzTucD2EFSqmsx5whNtKvJSloOshDe7e72C3ejGVLwCm5SqhZbTMCexvOPwUoh0nDYCyMB3pElzv0nEud7SoZNlBQNuYI21DS0AOc27wONyAe06+CMZeNh5SKrL0OY4HusR8FJDoahkICAgICAgICAgICAgICAgICAgICAgICAgICAgIPhQfnvaumdHXVTHb+Ve7tDzmHsIWnkjVpfRumZIvxaTHy/+IsHW+neAR3g71XDctXxRpJR47MLc2Gw/J+jw2PUebe3erPaS0Z6Zhn5/zlvwbVWcC6hpCOkNhyHfrYg8LrKMv0auTotZr7uS2/rO07JtjRzMbC6nkhDA/kyHhzA9w0zdIF1ZXNHk4vJ6ByIibxaLLbs/gppc1VM4WDDYNBdYGxLvDo61c89rUt122NKOl57GfeUTtqVe20djyUTi7oLrAewklEbU+tqnyvdI83cd/wC4DgFKFo2Ew12Z1Q4WbYtZ139Ijq0t4qEwuiJEBAQEBAQEBAQEBAQEBAQEBAQEBAQEBAQEBAQEBBUttdi2VoEjCGVDRYOtzXAbmv8A3HoVd8fidXpvVL8SdT3rPp/RzifYDEWmwpw7rbJHb3nBUThs9PTrvDtHe2vyY/5C4l6o79pD86j2Nmf9t8L/AH/pP9H3+QuJeqH9pF86n2Nkf23w/wDd+k/0bVBsRiLHtf8ARGOsQcsjo3NNtdQHKa47Q18/V+HkpNfHMb+TsNG2R8DRM0MkLbPDHEgEjUNK2Y28ZkisXnwd49FPxTZOXlDyMbRHoG8/U8S7N034aLJXpgh2OqTvyNHW6/wCbNJ3DNjomWdK7lHcLWZ4bz3+Cg0sjGgAACwGgA3Il6QEBAQEBAQEBAQEBAQEBAQEBAQEBAQEBAQEBAQEBAQEBAQEBAQEBAQEBAQEBAQEBAQEBAQEBAQEBAQEBAQEBAQEBAQEBAQEBAQEBAQEBAQEBAQEBAQEBAQEBAQEBAQEBAQEBAQEHwlBEy7TUbX8m6riD72yl7d/Wo8UNmOFyJr4opOvslGvBFwbjipa0xrsiqjaajjk5J9VE197FpeNDwPBYzaPm2acLkWr460nX2SM1UxsZlc8CMNLi6/NDQLk34WWSiKWm3hiO71TTtkY17HBzXAFrhuIOoIRFqzWdT5shRCKrNpKSJ/JyVUTX/ml4uO3h3qJtENmnDz5K+KtJmPs2qvEooojO+RoiABz3u2xNgdO1N9lVMOS9/BWNz8mxTzNexr2m7XAOaeIIuCpYTE1nU+b2UQh5tqaJr+TdVxB97EZxoeBO4KPFDarweRaviik6+zZrMbposvKVEbM2rbvaLjiOI603CunGy5N+Gszr6NuCdr2h7HBzTqHAgg9hClVas1nUxqUZNtPRtk5J1XEH3sW5xoeB4LHxQ2K8LkWr44pOvslmOBFwdFk1n1zrC53IMdPO2Roexwc07iNxQZUGCnrI3ue1jwXMNnAfknXQ+BQZXvABJIAGpJ0AQR5x+l9YZ4oNqjrI5Wl0bw4A2JHHfb2oDK2MyGIPBkAuW9IGmvtHigzkoNFuM05dkE7C7dbMPjuQb6AgICAgICAgICAgICAgp/lSxCSGgPJkh0j2xkjQ2IJNj0XtbvVeSdR2dbo2CmXk+/3iImXrDNgqFtMyN8DXuLRmkPp3I1II9HuUxSNMc3VuTOWbVtqPl6K5hNbLS0uL0jZCRS35F19Wh+YWHZYHtJWEbiJj5N/Nix583HzTH+Z5pTZzY2jfhsbpIWukkizukPpguF+aeiymtI8LX5XUuRTlzFbais616MPk+Y6oweenfJYXlia465GljT4AuJSneumXVZjFzq5Kx8p19UBR4zTUNbTinrXyU4aWVJJe6Mm1gWDXS9vRvZYbis9pb9+Lm5fHvOXHEX86+k/m6i6q5emc+mlaS9juTfe7Q4ggE24FX73HZ5nweyy6yx5ecK5gmwFMynLKmNks7sxfKbk3JPok6j77rCMca7uhyOr5r5YnFM1rHlCoYdI7zHiERcS2OYNZfoGZmnjc96rj4JdjLWP7Rw3iNTaNz/JbMM28oIYaeF8xzNjja4hjnNBygEEgdCsi9Y7OTl6Tysl7XrXtuXvyjYuRhvKU8gImcxge0/kuuTYjiBbvTJbVeyOk8eJ5fhyx8O519m1QbCUDYGxupmOOUXeRzySNTfeO5TFI0qy9V5U5JtF5j6eiqbC7O0z6qvgmiEohcGRl+tm5ngWHQdBqq6Vjcw6vU+Zmrgw5Mc+HxRudfN8wiZ9Nh+MMieQIpXNj19EOOU267JHaJ0jkVrm5XHm8fFEb+qZwnYujdhjC6FpkfDnMpHPDnNzXB6LHoWcUjwtTP1PkV5c+G2oida9NbbfkoqHPw5gcb5HvY2/Q0WIHYLpi+FX1ula8qfDGtxErfK27SOII8VY5ChPqIqSSEQ1DnlrrTWuWFt9bDdffuUoXiirI5Wh8bg5vEfA8CoShK3Cp4ppKmlcDm1fE4elxsf/AJvRDQ2hxcT0Ae0FpMgY9vAgEkdmgKG2SOrwtgawtYSAAXcmXa9braoLHh0cIZeAMDHa8y1j0X07PYiVVqaySLEp3xxGSzBmaDqG5WXI9iIb20GKCXD+ViJAeWtPEa2cD4WQesVwCnZRvtGMzGZg/wDKJAvqem/BBI7Myl1JC5xuctr9hIHsCJSiAgICAgICAgICAgICCi+WD8BjPQJmX6ua5VZfhdvoU/4iY/8AGV1pnAsaRqC0W8Fa41+1pVnbDDIY6HEJWRhsksZMjhe7iN1/ErC0RqXQ6fmvfkYq2ntE9m9sp+Lab6hn2VNfhhTzPxd/+X7uY0lQ9mz9RkJGapyut+aWx3HfYDvVMT7j0dqVv1Oni9K/s6jg2DUzKWOJsTDGWNvdrTmuBcnjdXREaea5HJzWzWta072rPk6aIqzEqaMnkGSAsF7gElwIHcAO5YU85h0ure/gw5bfFMd1+JVrhuO0B/ofFSNxqNDxGZllrx8MvX5J/wAdx4+VYXvC8Ep/NbI+RaWugDnc0XLizMXE7736VbFY8Lg5uVlnlzfxTvxfu57K8nZ6Inc2qPcOcfifaqv9DvxH/VLfWv7OzU7wWNINwQCD3K+Hkb9rTCi7Aa4jirhq3lQL9F88irp5y7fVO3F48eukL/wWO/X/AMaiPKzbn8RxPtC/YN+LYf7u3/1qyPhcLkfirf8AL90F5IPxd/iv/hWOL4W/138V+ULJtPK5tJM5u/LbsBIB9hKscSXjZyjibSxZWt5zQ5xsDckXN/ggjcGYI8RqYo9Iy0OLRuDuadOHpFBaUS5xUD/Ypv71/CVLFd6PC4WwtjEbC2wvdoObTeeKhkiNkeZLVwNN42P5vVcuBHsHgiIWNzGi7rC9tTYXt1lEqED/AEW7hy+nZcf5qULhjn4JN9W77KhLDsn+Bw9h+05BLoCAgICAgICAgICAgINHGcMjqYXwSi7HDXiDvBHAg6qJjfZbgz3w5IyU84U6HZLE4W8lBiloRo0OZdzRwG/4hYeG0eUutbqHDyT4smH3vXU6T9Tgs0mHPo3z55XMLDK4EXJN7kXWWp1poU5NKcmM1a6iJ3pvYPQGGkipy4FzI2sLgNCQLXCmI1GlOfNGTNbJEec7Qez2xwioZqKoeJGyPc67bi1wwC1+kFt1jFNRqW7yeozk5Fc+ONTWI/RHQ7LYpCz6PBiTRANG5mc9reANj8fBR4LeUS2bc/hZLe0yYfe9dT2lNYRsuKWjlghmImkDi6oIu7ORbNa/R0arKtdR2aPI50580XvX3Y8q/T5IaTZXFJGmKXFf5o6HKyziOGlvisfDb1luxz+FSfFTB731nslavZBgw1+HwENzW57tbuzBxc63G3wU+D3dQ1adRt/FRyMnf6JqkoiymZASCWxCO/RcMy3WWu2mlfJ4ss3+u0Dgmx4jw51BUODw5ziXNuLXILSL7iCFjFPd1Lez9RtblRyMcamNI6LZfFImfR4cSbyA0aXM57W8AbE+3wUeC3lEtmefwr29pfD7337LJsvs/HRQ8kwlzic0jzve7j/ksq11Dnczl35N/Fbt8o+UIX+R0nIYjDyrL1UmdpsbMGa9nce5Y+DtMfNuT1KPaYb+H/Lj+ax0NCY6VlOSC5sQjJG4kNy3WcR205+TL4ss5PnO0fsRgL6Gm5B72vOdzrtBA1tx7FFa6jTY6hy45Wb2kRrtCdnhD2uY4Xa4EEcQd6yaKux4FVQgsp6oCLWzXtBLb8DY/uQb2GYNyDJLSZp5L5pSOnW2nAE3Qaf0LEvR+kx2/Oyi/wBlBt0mz8baZ1O4l2a5c7cS7TUcLWHgiNNFmEVzG8lHVt5MaAlvOA8D8UNN+jwQw074o5CJHaultc5uNroaaMmC1sg5OSsHJnQ2bqRw3D4oNzEcCDqVtNEQ0AtIJ13G5vbpKJSGIUxkhfEDYuaW34XFkHjBqIwwMiJBLQRcbjck/vQbqAgICAgICAgICAgICDVr4C9oAldHrfM21+zUbkGl5ok9dn9z5UHw4S8f8bN4s+VB980Seuz+58qDz5rf69N4x/KidT8nrzRJ67P7nyoh8OEv9dm8WfKhp881v9em8Y/lROpevNMnrs/ufKiHnzW/12bxj+VE6l680Seuz+58qIefNb/XpvFnyonUnmt/r03jH8qGpPNT9302bxj+VEal680Seuz+58qD4MKed1bN4s+VB980Seuz+58qB5ok9dm9z5UDzPJ67P7nyoHmiT12f3PlQPNEnrs/ufKgeaJPXZ/c+VA8zyeuz+58qB5ok9dn9z5UDzRJ67P7nyoHmiT12f3PlQSNJEWMDS8vI/Kda57bIMyAgICAgICAgICAgICCh+WI2oWa/wC9b9l6ry+Tt9CrFuRMTG+0rvS+gz9EfBWONb4pUzyvn+jtP+Yz4OVeWfddfodYtytT8pWp5/2Un/tfwLOfJzIj++/P93N9g9kKesohPK6XlC57btkIGm7TiqqUiY3L0PVOoZONyPZ44rrUekJjYCeWKsrMPdK6WKGxY5xuW67r9h3cQVNJncw1Op0x3wYuRFfDNt7Y/KjFnnw6Ikhr5S11iRoXRg+wpk9GfRZitM19RMxHbbf/APzai4z/ALU/cp9nVqz1jkTGtV/9YSe2924bVWJFojY314Kb/DLX6dEW5ePfrKqbMbD09TRQzmSZsr2k5myGwNyAQO5Y1xxMbdXm9UyYeTbHFa+GJ8tQkvJpiM0jaqmmkMnIPyNeTckc4Wv0+jfvU457alr9XwY6Tjy0jXjjemntJsJSwUlROx02dkb3tvISLgXF9NVFscamVnC6pmvmpjmK6mYjyhr7JbD01TRwzyPlzvBJyyEDRxGgt1KKUiY2s6h1PLh5F8da11H0hueUGgfTOpsSgvenLWPF98e4X8SP1upTeNd4UdKvTN4+Nk/1+X3b2220YGHsMBvJVBrIbb7PGpHA2Nu0hTe3bsq6dwt8mYyeWPvP5JvZPBxSUkUG9wF3ni92rvb8FnWNQ0uZn9vmtfWo9PsbXG1HLb+z9pqlqyi6HZiJ9PHJnka9zGuzB+gJbfdwug3dja18tOeUJcWuLQ47yLA68d6EPG1ry8w0jTYyvGbqa3f9/wCqiTYyc8nJTv8ATheW9xJt7QfYiIeNuheGIXteVo8WuQl72UrXc+llP87ESNelt9D3fAhCHkn+lh9T96DzjP4xpOw/xIPGJzOrJvosRtCw3meOm35I/wBb+xBZaeFrGNY0Wa0AAdQRLIgICAgICAgICAgICAgoXlk/AGfWt+y9V5fJ3OgfiZ+0rxS/1bP0W/BWOLb4pUvyw/i7/FZ8HKrL8LsdB/FflK1Sfgp+q/gVno5kf58ff93N9gsEq5qEPgxB0DMzxyYYDqN5ve+qppWZr5vRdU5XHx8mYvii06jvtv7HPfQV78Ona1zpgZGztvmeecefc67ndhHTdTTcT4Za/UIry+NHJx9or2mvpH2ZPKlGXT4c1rixzpCA4alpLowHDsOqZfRHRLRXHmmY3EV8kvQ7M1rJWPfi0r2tcC5hYAHAHVp16VnFZ35tLLzePakxXDETPruW9t3+Lav6tym/wyq6Z+Lx/eFDw/DcT82Mmp63+ayEiBrQ1waCbhr7XJ3qqIt4O0u5mz8L+NtTLj7789+v2W/yaim+hNdTtIzE8rmOZ5kG/Menot1EKzHrw9nI6t7aORMZfTy+WvTSR21/F1X9TJ9kqbfDKjp/4rH94avk4/FlN+i77blFPhhb1f8AGZPuna+kZNG+J4ux7S1w6iLLKY32aOO9sd4tXzhy/YTB3OxB0Ur87KHO2Mf2nPNj7Ce23BVUj3u/o9N1PkVrxYvSNTm8/wAnVwrnlkPtf+By/q/baiJRdLgtTJTR2rSGOY2zMlgAQObcG9uhSNrZGqIElK5jWvhNjl3OudT23+IUEI6PGIfp8s0r7NYOTj0J6nHQH+1/5KR8gxSEYkJIn3ZKA1+hFnHQb+sN8SoEjtv/AFUP1zfg5B42ngdDLHXRjVpDZBxbu/y8OCD5BM1+KMe03a6AEHqN0PVi2nhL62nY1xa5zHAOHQTmUwSz7H1AYH0j2BkzCSR+ePzuvo7rKCFmRIgICAgICAgICAgICAgqPlMwiaqpGxwR53iRri0FoNsrgTziB0hV5ImY7Or0fkY8GebZJ1GpajMcxhrQBhTdAB/XN6O9N2+Sy3F4E7n2/wCjY8ouGVFVh4jiiLpczHFgLdNDm1JA0JU3jcKulZ8eDk+K89tSsroj9HyW53J5bdeWyy9GhFojL4vTf7ufbLHFaGnFO3DQ8AudmMrBq7o0cqq+KI1p3ub/AAPKy+1nLr6aSuA4BVy13nGuDGPa3LFEw3y6EanqBPSdSsorO/FLU5PLw04/8Nx9zEzuZl68oWF1MslHLTw8qYXl5GZrdxYR6RG/Kl6zOtHSeRhx1yUy214o0HHsX/6S39uz70ibfJH8Jwf+/wDom9qaWSbD54mMvK+MgNuPSNtLnRZW3NWnwslcXJpe09ol82Nonw0FPFKzLI1tnNNjY3Jtpp0pXtWITz8tcnJvek7iZ7IbZHB6ijrquPkz9DkPKRvu2wdwte+5xG78gLGsTEz8m3zuTi5HHx23/eV7T9k/tTSvloqmKNuZ74nta24FyQQBqs7d4aPDyVx8ilreUT3YNiKKSCggilZlkaDmabG13E9Gm4qKRqsQs6jlrl5N70ncTKcKyaSn7I4TPFX4hNJGWxyuBjddpzDM46WN9xG9V1iYmXW53Jx5ONhpWdzWJ2uKsclGbSUr5aaSNgu42sLgXs4Hp7EEXSVVdHEyIUY5rQ0EyN6Ba5F1KGTDsMmhjqJ3WfUyAkBtrA62AJ6z7FA2tmsK5Gna2Rg5QkudexIJ3C/ZZBj2pwkywjkmDlWODm2sCeg6+3uRLFtBSTTwU9ozygexz23HN5pzdPEohO1ELXscxwu1wII6iiVV2fwSeGru4Xia1zWvuNQTcab+kqWKRxShkfXU0rWXYwHM64039d1CXzaPCXvLKiDSdhFujMOB/wBbrhBMUUjnRtc9mR5HObcGx6dyJZ0BAQEBAQEBAQEBAQEBAQEBAQEBAQEBAQEBAQEBAQEBAQEBAQEBAQEBAQEBAQEBAQEBAQEBAQEBAQEBAQEBAQEBAQEBAQEBAQEBAQEBAQEBAQEBAQEBAQE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3" name="AutoShape 25" descr="data:image/jpeg;base64,/9j/4AAQSkZJRgABAQAAAQABAAD/2wCEAAkGBxISEBIQEhAWFhIXGBYWFRUYFRYWFxcYGBcXFxUYFxsYHSggGB0lGxcXITEhJSkrLi4uFx8zODMsNygtLisBCgoKDg0OGhAQGi0fHR8vKzcrLS0tLS0tLS0wKy0tKy0tLS0tLS0tLS0tLS0tLS0tLS0tLS0tLS0tLS0tLS0tLf/AABEIAJ8BPgMBEQACEQEDEQH/xAAcAAEAAgMBAQEAAAAAAAAAAAAABQYDBAcCAQj/xABOEAABAwIDAwcIBAkJCQEAAAABAAIDBBEFEiEGMVETIkFhcYGRBxUyVKGisdIUc7LRNDVCUnKCk8HCFiMlM2J0g+HwJENEU1VjkrPxF//EABsBAQACAwEBAAAAAAAAAAAAAAABAwIEBQYH/8QAOBEBAAICAQIDBgQDBwUBAAAAAAECAxEEBSESMUETIjJRYXE0gaHBFJHRFSMkM0JSciVTYpKxBv/aAAwDAQACEQMRAD8A7igICAgICAgICAgICAgICD4UHOdpdvZGVrKamAAZIGSlwBDiS0EN10AudeKptk1bUPQ8Po9b8a2bL6xuNOgw1DHFzWva4ttmAIJF917blc4E0tXzhmRiII6pxymjcWumaCN41JHbZBrnaik/53uv+5Bmg2gpXmwnbfru37VkEkCg+oCAgICAgICAgICAgICAgICAgICAgICAgICAgICAgINPFa5sMEsztzGOee4XUT2hZhxzlyVpHrL85yyl7nPdq5xLndrjc+0rRnvO303HSKUikeUOxeSjDOSojMRzpnF/6o5rfgT3rbxRqrw/Xc/tOT4Y8q9v6rsrHGRe0tYYqaR4NnEZWnrdpcdmp7kHMFLFmipJHC7Y3kcQ1xHsCDxNC5pyvaWngQQfAoLbsNiji40zjcAZmX6Lb29mt+5JTC5qEiAgICAgICAgICAgICAgICAgICAgICAgICAgICAg+FBy/wAomJHkpzf+ukbAz6unu6U98ri3uVOW3b7vR9F48WzVn/bG5+8+TndJTOlkZE30nuawdriAtasbnT1mfLGLHbJPpD9G4fStiijiaOaxrWDsaLBb75nkvOS82nzlsIwU7yg1WkUQ6SXnu0b8SiJU2ylDrOGU3JQxx/mtAPbbX23UMlH23qY31DchBLW5Xkbr3Nh2i58UYy2Ng6FxldORzWgtHW42vbsHxUphelCRAQEBAQEBAQEBAQEBAQEBAQEBAQEBAQEBAQEBAQaGO4gKemmnO5jHO7SBoO82UTOo2u4+KcuWtI9ZcExh77xxSOJcxuZ1yTZ8v844DhYFotxBWpefR7/g0pqb1jUTPb7R2WHyV4bytdypHNhaXfrO5rf4j3LLDXvtof8A6Dkez4/s487T+jtIW08SIOa7W1PKVcnBtmDu3+0lSxll2coGvkguOcXOlPUxmjfF9/BDS44hjtPE7k5JLOtqACbX42GihkrtDsvBK8vjqM0Glmt9MdTid3hdELhSUzI2BjG2aNwRLMgICAgICAgICAgICAgICAgICAgICAgICAgICAgICCk+Uut5tPSix5SQSSA7uSh5779Wg8FXefR1+k4vevln0jUfee0OQVdQZJHyu3vc5x/WJP71qTO5e4w44x44pHpDr/kpwzkqLliOdM4v/VHNZ3aE962sUaq8V13ke15M1jyr2XZWuKx1EoYxzzuaC49gF0HI5ZC9xcdXOJPeT95UsV/2awwxSSuJBIDIhbos0OcPEjvuoSgNssNe2odK1jix4BJAJAIFiDbduB70RKDoa18LxJG7K4eBHAjpCkdG2exkVMZNrPbYPb27iOoqE7SyJEBAQEBAQEBAQEBAQEBAQEBAQEBAQEBAQEBAQEHwoOJeUTFnSYhMGnmsZyHdvkt2k27lq5be89v0Xh1ji1m3nM7/AKKxS05kkZE3e9waDwzG1+7f3KqI3OnZzZIx47Xn0h+g6Cqpoo2QsmjsxoaBnbuAtxW92h81yUy3tNprPf6N5kzTucD2EFSqmsx5whNtKvJSloOshDe7e72C3ejGVLwCm5SqhZbTMCexvOPwUoh0nDYCyMB3pElzv0nEud7SoZNlBQNuYI21DS0AOc27wONyAe06+CMZeNh5SKrL0OY4HusR8FJDoahkICAgICAgICAgICAgICAgICAgICAgICAgICAgIPhQfnvaumdHXVTHb+Ve7tDzmHsIWnkjVpfRumZIvxaTHy/+IsHW+neAR3g71XDctXxRpJR47MLc2Gw/J+jw2PUebe3erPaS0Z6Zhn5/zlvwbVWcC6hpCOkNhyHfrYg8LrKMv0auTotZr7uS2/rO07JtjRzMbC6nkhDA/kyHhzA9w0zdIF1ZXNHk4vJ6ByIibxaLLbs/gppc1VM4WDDYNBdYGxLvDo61c89rUt122NKOl57GfeUTtqVe20djyUTi7oLrAewklEbU+tqnyvdI83cd/wC4DgFKFo2Ew12Z1Q4WbYtZ139Ijq0t4qEwuiJEBAQEBAQEBAQEBAQEBAQEBAQEBAQEBAQEBAQEBBUttdi2VoEjCGVDRYOtzXAbmv8A3HoVd8fidXpvVL8SdT3rPp/RzifYDEWmwpw7rbJHb3nBUThs9PTrvDtHe2vyY/5C4l6o79pD86j2Nmf9t8L/AH/pP9H3+QuJeqH9pF86n2Nkf23w/wDd+k/0bVBsRiLHtf8ARGOsQcsjo3NNtdQHKa47Q18/V+HkpNfHMb+TsNG2R8DRM0MkLbPDHEgEjUNK2Y28ZkisXnwd49FPxTZOXlDyMbRHoG8/U8S7N034aLJXpgh2OqTvyNHW6/wCbNJ3DNjomWdK7lHcLWZ4bz3+Cg0sjGgAACwGgA3Il6QEBAQEBAQEBAQEBAQEBAQEBAQEBAQEBAQEBAQEBAQEBAQEBAQEBAQEBAQEBAQEBAQEBAQEBAQEBAQEBAQEBAQEBAQEBAQEBAQEBAQEBAQEBAQEBAQEBAQEBAQEBAQEBAQEBAQEHwlBEy7TUbX8m6riD72yl7d/Wo8UNmOFyJr4opOvslGvBFwbjipa0xrsiqjaajjk5J9VE197FpeNDwPBYzaPm2acLkWr460nX2SM1UxsZlc8CMNLi6/NDQLk34WWSiKWm3hiO71TTtkY17HBzXAFrhuIOoIRFqzWdT5shRCKrNpKSJ/JyVUTX/ml4uO3h3qJtENmnDz5K+KtJmPs2qvEooojO+RoiABz3u2xNgdO1N9lVMOS9/BWNz8mxTzNexr2m7XAOaeIIuCpYTE1nU+b2UQh5tqaJr+TdVxB97EZxoeBO4KPFDarweRaviik6+zZrMbposvKVEbM2rbvaLjiOI603CunGy5N+Gszr6NuCdr2h7HBzTqHAgg9hClVas1nUxqUZNtPRtk5J1XEH3sW5xoeB4LHxQ2K8LkWr44pOvslmOBFwdFk1n1zrC53IMdPO2Roexwc07iNxQZUGCnrI3ue1jwXMNnAfknXQ+BQZXvABJIAGpJ0AQR5x+l9YZ4oNqjrI5Wl0bw4A2JHHfb2oDK2MyGIPBkAuW9IGmvtHigzkoNFuM05dkE7C7dbMPjuQb6AgICAgICAgICAgICAgp/lSxCSGgPJkh0j2xkjQ2IJNj0XtbvVeSdR2dbo2CmXk+/3iImXrDNgqFtMyN8DXuLRmkPp3I1II9HuUxSNMc3VuTOWbVtqPl6K5hNbLS0uL0jZCRS35F19Wh+YWHZYHtJWEbiJj5N/Nix583HzTH+Z5pTZzY2jfhsbpIWukkizukPpguF+aeiymtI8LX5XUuRTlzFbais616MPk+Y6oweenfJYXlia465GljT4AuJSneumXVZjFzq5Kx8p19UBR4zTUNbTinrXyU4aWVJJe6Mm1gWDXS9vRvZYbis9pb9+Lm5fHvOXHEX86+k/m6i6q5emc+mlaS9juTfe7Q4ggE24FX73HZ5nweyy6yx5ecK5gmwFMynLKmNks7sxfKbk3JPok6j77rCMca7uhyOr5r5YnFM1rHlCoYdI7zHiERcS2OYNZfoGZmnjc96rj4JdjLWP7Rw3iNTaNz/JbMM28oIYaeF8xzNjja4hjnNBygEEgdCsi9Y7OTl6Tysl7XrXtuXvyjYuRhvKU8gImcxge0/kuuTYjiBbvTJbVeyOk8eJ5fhyx8O519m1QbCUDYGxupmOOUXeRzySNTfeO5TFI0qy9V5U5JtF5j6eiqbC7O0z6qvgmiEohcGRl+tm5ngWHQdBqq6Vjcw6vU+Zmrgw5Mc+HxRudfN8wiZ9Nh+MMieQIpXNj19EOOU267JHaJ0jkVrm5XHm8fFEb+qZwnYujdhjC6FpkfDnMpHPDnNzXB6LHoWcUjwtTP1PkV5c+G2oida9NbbfkoqHPw5gcb5HvY2/Q0WIHYLpi+FX1ula8qfDGtxErfK27SOII8VY5ChPqIqSSEQ1DnlrrTWuWFt9bDdffuUoXiirI5Wh8bg5vEfA8CoShK3Cp4ppKmlcDm1fE4elxsf/AJvRDQ2hxcT0Ae0FpMgY9vAgEkdmgKG2SOrwtgawtYSAAXcmXa9braoLHh0cIZeAMDHa8y1j0X07PYiVVqaySLEp3xxGSzBmaDqG5WXI9iIb20GKCXD+ViJAeWtPEa2cD4WQesVwCnZRvtGMzGZg/wDKJAvqem/BBI7Myl1JC5xuctr9hIHsCJSiAgICAgICAgICAgICCi+WD8BjPQJmX6ua5VZfhdvoU/4iY/8AGV1pnAsaRqC0W8Fa41+1pVnbDDIY6HEJWRhsksZMjhe7iN1/ErC0RqXQ6fmvfkYq2ntE9m9sp+Lab6hn2VNfhhTzPxd/+X7uY0lQ9mz9RkJGapyut+aWx3HfYDvVMT7j0dqVv1Oni9K/s6jg2DUzKWOJsTDGWNvdrTmuBcnjdXREaea5HJzWzWta072rPk6aIqzEqaMnkGSAsF7gElwIHcAO5YU85h0ure/gw5bfFMd1+JVrhuO0B/ofFSNxqNDxGZllrx8MvX5J/wAdx4+VYXvC8Ep/NbI+RaWugDnc0XLizMXE7736VbFY8Lg5uVlnlzfxTvxfu57K8nZ6Inc2qPcOcfifaqv9DvxH/VLfWv7OzU7wWNINwQCD3K+Hkb9rTCi7Aa4jirhq3lQL9F88irp5y7fVO3F48eukL/wWO/X/AMaiPKzbn8RxPtC/YN+LYf7u3/1qyPhcLkfirf8AL90F5IPxd/iv/hWOL4W/138V+ULJtPK5tJM5u/LbsBIB9hKscSXjZyjibSxZWt5zQ5xsDckXN/ggjcGYI8RqYo9Iy0OLRuDuadOHpFBaUS5xUD/Ypv71/CVLFd6PC4WwtjEbC2wvdoObTeeKhkiNkeZLVwNN42P5vVcuBHsHgiIWNzGi7rC9tTYXt1lEqED/AEW7hy+nZcf5qULhjn4JN9W77KhLDsn+Bw9h+05BLoCAgICAgICAgICAgINHGcMjqYXwSi7HDXiDvBHAg6qJjfZbgz3w5IyU84U6HZLE4W8lBiloRo0OZdzRwG/4hYeG0eUutbqHDyT4smH3vXU6T9Tgs0mHPo3z55XMLDK4EXJN7kXWWp1poU5NKcmM1a6iJ3pvYPQGGkipy4FzI2sLgNCQLXCmI1GlOfNGTNbJEec7Qez2xwioZqKoeJGyPc67bi1wwC1+kFt1jFNRqW7yeozk5Fc+ONTWI/RHQ7LYpCz6PBiTRANG5mc9reANj8fBR4LeUS2bc/hZLe0yYfe9dT2lNYRsuKWjlghmImkDi6oIu7ORbNa/R0arKtdR2aPI50580XvX3Y8q/T5IaTZXFJGmKXFf5o6HKyziOGlvisfDb1luxz+FSfFTB731nslavZBgw1+HwENzW57tbuzBxc63G3wU+D3dQ1adRt/FRyMnf6JqkoiymZASCWxCO/RcMy3WWu2mlfJ4ss3+u0Dgmx4jw51BUODw5ziXNuLXILSL7iCFjFPd1Lez9RtblRyMcamNI6LZfFImfR4cSbyA0aXM57W8AbE+3wUeC3lEtmefwr29pfD7337LJsvs/HRQ8kwlzic0jzve7j/ksq11Dnczl35N/Fbt8o+UIX+R0nIYjDyrL1UmdpsbMGa9nce5Y+DtMfNuT1KPaYb+H/Lj+ax0NCY6VlOSC5sQjJG4kNy3WcR205+TL4ss5PnO0fsRgL6Gm5B72vOdzrtBA1tx7FFa6jTY6hy45Wb2kRrtCdnhD2uY4Xa4EEcQd6yaKux4FVQgsp6oCLWzXtBLb8DY/uQb2GYNyDJLSZp5L5pSOnW2nAE3Qaf0LEvR+kx2/Oyi/wBlBt0mz8baZ1O4l2a5c7cS7TUcLWHgiNNFmEVzG8lHVt5MaAlvOA8D8UNN+jwQw074o5CJHaultc5uNroaaMmC1sg5OSsHJnQ2bqRw3D4oNzEcCDqVtNEQ0AtIJ13G5vbpKJSGIUxkhfEDYuaW34XFkHjBqIwwMiJBLQRcbjck/vQbqAgICAgICAgICAgICDVr4C9oAldHrfM21+zUbkGl5ok9dn9z5UHw4S8f8bN4s+VB980Seuz+58qDz5rf69N4x/KidT8nrzRJ67P7nyoh8OEv9dm8WfKhp881v9em8Y/lROpevNMnrs/ufKiHnzW/12bxj+VE6l680Seuz+58qIefNb/XpvFnyonUnmt/r03jH8qGpPNT9302bxj+VEal680Seuz+58qD4MKed1bN4s+VB980Seuz+58qB5ok9dm9z5UDzPJ67P7nyoHmiT12f3PlQPNEnrs/ufKgeaJPXZ/c+VA8zyeuz+58qB5ok9dn9z5UDzRJ67P7nyoHmiT12f3PlQSNJEWMDS8vI/Kda57bIMyAgICAgICAgICAgICCh+WI2oWa/wC9b9l6ry+Tt9CrFuRMTG+0rvS+gz9EfBWONb4pUzyvn+jtP+Yz4OVeWfddfodYtytT8pWp5/2Un/tfwLOfJzIj++/P93N9g9kKesohPK6XlC57btkIGm7TiqqUiY3L0PVOoZONyPZ44rrUekJjYCeWKsrMPdK6WKGxY5xuW67r9h3cQVNJncw1Op0x3wYuRFfDNt7Y/KjFnnw6Ikhr5S11iRoXRg+wpk9GfRZitM19RMxHbbf/APzai4z/ALU/cp9nVqz1jkTGtV/9YSe2924bVWJFojY314Kb/DLX6dEW5ePfrKqbMbD09TRQzmSZsr2k5myGwNyAQO5Y1xxMbdXm9UyYeTbHFa+GJ8tQkvJpiM0jaqmmkMnIPyNeTckc4Wv0+jfvU457alr9XwY6Tjy0jXjjemntJsJSwUlROx02dkb3tvISLgXF9NVFscamVnC6pmvmpjmK6mYjyhr7JbD01TRwzyPlzvBJyyEDRxGgt1KKUiY2s6h1PLh5F8da11H0hueUGgfTOpsSgvenLWPF98e4X8SP1upTeNd4UdKvTN4+Nk/1+X3b2220YGHsMBvJVBrIbb7PGpHA2Nu0hTe3bsq6dwt8mYyeWPvP5JvZPBxSUkUG9wF3ni92rvb8FnWNQ0uZn9vmtfWo9PsbXG1HLb+z9pqlqyi6HZiJ9PHJnka9zGuzB+gJbfdwug3dja18tOeUJcWuLQ47yLA68d6EPG1ry8w0jTYyvGbqa3f9/wCqiTYyc8nJTv8ATheW9xJt7QfYiIeNuheGIXteVo8WuQl72UrXc+llP87ESNelt9D3fAhCHkn+lh9T96DzjP4xpOw/xIPGJzOrJvosRtCw3meOm35I/wBb+xBZaeFrGNY0Wa0AAdQRLIgICAgICAgICAgICAgoXlk/AGfWt+y9V5fJ3OgfiZ+0rxS/1bP0W/BWOLb4pUvyw/i7/FZ8HKrL8LsdB/FflK1Sfgp+q/gVno5kf58ff93N9gsEq5qEPgxB0DMzxyYYDqN5ve+qppWZr5vRdU5XHx8mYvii06jvtv7HPfQV78Ona1zpgZGztvmeecefc67ndhHTdTTcT4Za/UIry+NHJx9or2mvpH2ZPKlGXT4c1rixzpCA4alpLowHDsOqZfRHRLRXHmmY3EV8kvQ7M1rJWPfi0r2tcC5hYAHAHVp16VnFZ35tLLzePakxXDETPruW9t3+Lav6tym/wyq6Z+Lx/eFDw/DcT82Mmp63+ayEiBrQ1waCbhr7XJ3qqIt4O0u5mz8L+NtTLj7789+v2W/yaim+hNdTtIzE8rmOZ5kG/Menot1EKzHrw9nI6t7aORMZfTy+WvTSR21/F1X9TJ9kqbfDKjp/4rH94avk4/FlN+i77blFPhhb1f8AGZPuna+kZNG+J4ux7S1w6iLLKY32aOO9sd4tXzhy/YTB3OxB0Ur87KHO2Mf2nPNj7Ce23BVUj3u/o9N1PkVrxYvSNTm8/wAnVwrnlkPtf+By/q/baiJRdLgtTJTR2rSGOY2zMlgAQObcG9uhSNrZGqIElK5jWvhNjl3OudT23+IUEI6PGIfp8s0r7NYOTj0J6nHQH+1/5KR8gxSEYkJIn3ZKA1+hFnHQb+sN8SoEjtv/AFUP1zfg5B42ngdDLHXRjVpDZBxbu/y8OCD5BM1+KMe03a6AEHqN0PVi2nhL62nY1xa5zHAOHQTmUwSz7H1AYH0j2BkzCSR+ePzuvo7rKCFmRIgICAgICAgICAgICAgqPlMwiaqpGxwR53iRri0FoNsrgTziB0hV5ImY7Or0fkY8GebZJ1GpajMcxhrQBhTdAB/XN6O9N2+Sy3F4E7n2/wCjY8ouGVFVh4jiiLpczHFgLdNDm1JA0JU3jcKulZ8eDk+K89tSsroj9HyW53J5bdeWyy9GhFojL4vTf7ufbLHFaGnFO3DQ8AudmMrBq7o0cqq+KI1p3ub/AAPKy+1nLr6aSuA4BVy13nGuDGPa3LFEw3y6EanqBPSdSsorO/FLU5PLw04/8Nx9zEzuZl68oWF1MslHLTw8qYXl5GZrdxYR6RG/Kl6zOtHSeRhx1yUy214o0HHsX/6S39uz70ibfJH8Jwf+/wDom9qaWSbD54mMvK+MgNuPSNtLnRZW3NWnwslcXJpe09ol82Nonw0FPFKzLI1tnNNjY3Jtpp0pXtWITz8tcnJvek7iZ7IbZHB6ijrquPkz9DkPKRvu2wdwte+5xG78gLGsTEz8m3zuTi5HHx23/eV7T9k/tTSvloqmKNuZ74nta24FyQQBqs7d4aPDyVx8ilreUT3YNiKKSCggilZlkaDmabG13E9Gm4qKRqsQs6jlrl5N70ncTKcKyaSn7I4TPFX4hNJGWxyuBjddpzDM46WN9xG9V1iYmXW53Jx5ONhpWdzWJ2uKsclGbSUr5aaSNgu42sLgXs4Hp7EEXSVVdHEyIUY5rQ0EyN6Ba5F1KGTDsMmhjqJ3WfUyAkBtrA62AJ6z7FA2tmsK5Gna2Rg5QkudexIJ3C/ZZBj2pwkywjkmDlWODm2sCeg6+3uRLFtBSTTwU9ozygexz23HN5pzdPEohO1ELXscxwu1wII6iiVV2fwSeGru4Xia1zWvuNQTcab+kqWKRxShkfXU0rWXYwHM64039d1CXzaPCXvLKiDSdhFujMOB/wBbrhBMUUjnRtc9mR5HObcGx6dyJZ0BAQEBAQEBAQEBAQEBAQEBAQEBAQEBAQEBAQEBAQEBAQEBAQEBAQEBAQEBAQEBAQEBAQEBAQEBAQEBAQEBAQEBAQEBAQEBAQEBAQEBAQEBAQEBAQEBAQE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5" name="AutoShape 27" descr="data:image/jpeg;base64,/9j/4AAQSkZJRgABAQAAAQABAAD/2wCEAAkGBxISEBIQEhAWFhIXGBYWFRUYFRYWFxcYGBcXFxUYFxsYHSggGB0lGxcXITEhJSkrLi4uFx8zODMsNygtLisBCgoKDg0OGhAQGi0fHR8vKzcrLS0tLS0tLS0wKy0tKy0tLS0tLS0tLS0tLS0tLS0tLS0tLS0tLS0tLS0tLS0tLf/AABEIAJ8BPgMBEQACEQEDEQH/xAAcAAEAAgMBAQEAAAAAAAAAAAAABQYDBAcCAQj/xABOEAABAwIDAwcIBAkJCQEAAAABAAIDBBEFEiEGMVETIkFhcYGRBxUyVKGisdIUc7LRNDVCUnKCk8HCFiMlM2J0g+HwJENEU1VjkrPxF//EABsBAQACAwEBAAAAAAAAAAAAAAABAwIEBQYH/8QAOBEBAAICAQIDBgQDBwUBAAAAAAECAxEEBSESMUETIjJRYXE0gaHBFJHRFSMkM0JSciVTYpKxBv/aAAwDAQACEQMRAD8A7igICAgICAgICAgICAgICD4UHOdpdvZGVrKamAAZIGSlwBDiS0EN10AudeKptk1bUPQ8Po9b8a2bL6xuNOgw1DHFzWva4ttmAIJF917blc4E0tXzhmRiII6pxymjcWumaCN41JHbZBrnaik/53uv+5Bmg2gpXmwnbfru37VkEkCg+oCAgICAgICAgICAgICAgICAgICAgICAgICAgICAgINPFa5sMEsztzGOee4XUT2hZhxzlyVpHrL85yyl7nPdq5xLndrjc+0rRnvO303HSKUikeUOxeSjDOSojMRzpnF/6o5rfgT3rbxRqrw/Xc/tOT4Y8q9v6rsrHGRe0tYYqaR4NnEZWnrdpcdmp7kHMFLFmipJHC7Y3kcQ1xHsCDxNC5pyvaWngQQfAoLbsNiji40zjcAZmX6Lb29mt+5JTC5qEiAgICAgICAgICAgICAgICAgICAgICAgICAgICAg+FBy/wAomJHkpzf+ukbAz6unu6U98ri3uVOW3b7vR9F48WzVn/bG5+8+TndJTOlkZE30nuawdriAtasbnT1mfLGLHbJPpD9G4fStiijiaOaxrWDsaLBb75nkvOS82nzlsIwU7yg1WkUQ6SXnu0b8SiJU2ylDrOGU3JQxx/mtAPbbX23UMlH23qY31DchBLW5Xkbr3Nh2i58UYy2Ng6FxldORzWgtHW42vbsHxUphelCRAQEBAQEBAQEBAQEBAQEBAQEBAQEBAQEBAQEBAQaGO4gKemmnO5jHO7SBoO82UTOo2u4+KcuWtI9ZcExh77xxSOJcxuZ1yTZ8v844DhYFotxBWpefR7/g0pqb1jUTPb7R2WHyV4bytdypHNhaXfrO5rf4j3LLDXvtof8A6Dkez4/s487T+jtIW08SIOa7W1PKVcnBtmDu3+0lSxll2coGvkguOcXOlPUxmjfF9/BDS44hjtPE7k5JLOtqACbX42GihkrtDsvBK8vjqM0Glmt9MdTid3hdELhSUzI2BjG2aNwRLMgICAgICAgICAgICAgICAgICAgICAgICAgICAgICCk+Uut5tPSix5SQSSA7uSh5779Wg8FXefR1+k4vevln0jUfee0OQVdQZJHyu3vc5x/WJP71qTO5e4w44x44pHpDr/kpwzkqLliOdM4v/VHNZ3aE962sUaq8V13ke15M1jyr2XZWuKx1EoYxzzuaC49gF0HI5ZC9xcdXOJPeT95UsV/2awwxSSuJBIDIhbos0OcPEjvuoSgNssNe2odK1jix4BJAJAIFiDbduB70RKDoa18LxJG7K4eBHAjpCkdG2exkVMZNrPbYPb27iOoqE7SyJEBAQEBAQEBAQEBAQEBAQEBAQEBAQEBAQEBAQEHwoOJeUTFnSYhMGnmsZyHdvkt2k27lq5be89v0Xh1ji1m3nM7/AKKxS05kkZE3e9waDwzG1+7f3KqI3OnZzZIx47Xn0h+g6Cqpoo2QsmjsxoaBnbuAtxW92h81yUy3tNprPf6N5kzTucD2EFSqmsx5whNtKvJSloOshDe7e72C3ejGVLwCm5SqhZbTMCexvOPwUoh0nDYCyMB3pElzv0nEud7SoZNlBQNuYI21DS0AOc27wONyAe06+CMZeNh5SKrL0OY4HusR8FJDoahkICAgICAgICAgICAgICAgICAgICAgICAgICAgIPhQfnvaumdHXVTHb+Ve7tDzmHsIWnkjVpfRumZIvxaTHy/+IsHW+neAR3g71XDctXxRpJR47MLc2Gw/J+jw2PUebe3erPaS0Z6Zhn5/zlvwbVWcC6hpCOkNhyHfrYg8LrKMv0auTotZr7uS2/rO07JtjRzMbC6nkhDA/kyHhzA9w0zdIF1ZXNHk4vJ6ByIibxaLLbs/gppc1VM4WDDYNBdYGxLvDo61c89rUt122NKOl57GfeUTtqVe20djyUTi7oLrAewklEbU+tqnyvdI83cd/wC4DgFKFo2Ew12Z1Q4WbYtZ139Ijq0t4qEwuiJEBAQEBAQEBAQEBAQEBAQEBAQEBAQEBAQEBAQEBBUttdi2VoEjCGVDRYOtzXAbmv8A3HoVd8fidXpvVL8SdT3rPp/RzifYDEWmwpw7rbJHb3nBUThs9PTrvDtHe2vyY/5C4l6o79pD86j2Nmf9t8L/AH/pP9H3+QuJeqH9pF86n2Nkf23w/wDd+k/0bVBsRiLHtf8ARGOsQcsjo3NNtdQHKa47Q18/V+HkpNfHMb+TsNG2R8DRM0MkLbPDHEgEjUNK2Y28ZkisXnwd49FPxTZOXlDyMbRHoG8/U8S7N034aLJXpgh2OqTvyNHW6/wCbNJ3DNjomWdK7lHcLWZ4bz3+Cg0sjGgAACwGgA3Il6QEBAQEBAQEBAQEBAQEBAQEBAQEBAQEBAQEBAQEBAQEBAQEBAQEBAQEBAQEBAQEBAQEBAQEBAQEBAQEBAQEBAQEBAQEBAQEBAQEBAQEBAQEBAQEBAQEBAQEBAQEBAQEBAQEBAQEHwlBEy7TUbX8m6riD72yl7d/Wo8UNmOFyJr4opOvslGvBFwbjipa0xrsiqjaajjk5J9VE197FpeNDwPBYzaPm2acLkWr460nX2SM1UxsZlc8CMNLi6/NDQLk34WWSiKWm3hiO71TTtkY17HBzXAFrhuIOoIRFqzWdT5shRCKrNpKSJ/JyVUTX/ml4uO3h3qJtENmnDz5K+KtJmPs2qvEooojO+RoiABz3u2xNgdO1N9lVMOS9/BWNz8mxTzNexr2m7XAOaeIIuCpYTE1nU+b2UQh5tqaJr+TdVxB97EZxoeBO4KPFDarweRaviik6+zZrMbposvKVEbM2rbvaLjiOI603CunGy5N+Gszr6NuCdr2h7HBzTqHAgg9hClVas1nUxqUZNtPRtk5J1XEH3sW5xoeB4LHxQ2K8LkWr44pOvslmOBFwdFk1n1zrC53IMdPO2Roexwc07iNxQZUGCnrI3ue1jwXMNnAfknXQ+BQZXvABJIAGpJ0AQR5x+l9YZ4oNqjrI5Wl0bw4A2JHHfb2oDK2MyGIPBkAuW9IGmvtHigzkoNFuM05dkE7C7dbMPjuQb6AgICAgICAgICAgICAgp/lSxCSGgPJkh0j2xkjQ2IJNj0XtbvVeSdR2dbo2CmXk+/3iImXrDNgqFtMyN8DXuLRmkPp3I1II9HuUxSNMc3VuTOWbVtqPl6K5hNbLS0uL0jZCRS35F19Wh+YWHZYHtJWEbiJj5N/Nix583HzTH+Z5pTZzY2jfhsbpIWukkizukPpguF+aeiymtI8LX5XUuRTlzFbais616MPk+Y6oweenfJYXlia465GljT4AuJSneumXVZjFzq5Kx8p19UBR4zTUNbTinrXyU4aWVJJe6Mm1gWDXS9vRvZYbis9pb9+Lm5fHvOXHEX86+k/m6i6q5emc+mlaS9juTfe7Q4ggE24FX73HZ5nweyy6yx5ecK5gmwFMynLKmNks7sxfKbk3JPok6j77rCMca7uhyOr5r5YnFM1rHlCoYdI7zHiERcS2OYNZfoGZmnjc96rj4JdjLWP7Rw3iNTaNz/JbMM28oIYaeF8xzNjja4hjnNBygEEgdCsi9Y7OTl6Tysl7XrXtuXvyjYuRhvKU8gImcxge0/kuuTYjiBbvTJbVeyOk8eJ5fhyx8O519m1QbCUDYGxupmOOUXeRzySNTfeO5TFI0qy9V5U5JtF5j6eiqbC7O0z6qvgmiEohcGRl+tm5ngWHQdBqq6Vjcw6vU+Zmrgw5Mc+HxRudfN8wiZ9Nh+MMieQIpXNj19EOOU267JHaJ0jkVrm5XHm8fFEb+qZwnYujdhjC6FpkfDnMpHPDnNzXB6LHoWcUjwtTP1PkV5c+G2oida9NbbfkoqHPw5gcb5HvY2/Q0WIHYLpi+FX1ula8qfDGtxErfK27SOII8VY5ChPqIqSSEQ1DnlrrTWuWFt9bDdffuUoXiirI5Wh8bg5vEfA8CoShK3Cp4ppKmlcDm1fE4elxsf/AJvRDQ2hxcT0Ae0FpMgY9vAgEkdmgKG2SOrwtgawtYSAAXcmXa9braoLHh0cIZeAMDHa8y1j0X07PYiVVqaySLEp3xxGSzBmaDqG5WXI9iIb20GKCXD+ViJAeWtPEa2cD4WQesVwCnZRvtGMzGZg/wDKJAvqem/BBI7Myl1JC5xuctr9hIHsCJSiAgICAgICAgICAgICCi+WD8BjPQJmX6ua5VZfhdvoU/4iY/8AGV1pnAsaRqC0W8Fa41+1pVnbDDIY6HEJWRhsksZMjhe7iN1/ErC0RqXQ6fmvfkYq2ntE9m9sp+Lab6hn2VNfhhTzPxd/+X7uY0lQ9mz9RkJGapyut+aWx3HfYDvVMT7j0dqVv1Oni9K/s6jg2DUzKWOJsTDGWNvdrTmuBcnjdXREaea5HJzWzWta072rPk6aIqzEqaMnkGSAsF7gElwIHcAO5YU85h0ure/gw5bfFMd1+JVrhuO0B/ofFSNxqNDxGZllrx8MvX5J/wAdx4+VYXvC8Ep/NbI+RaWugDnc0XLizMXE7736VbFY8Lg5uVlnlzfxTvxfu57K8nZ6Inc2qPcOcfifaqv9DvxH/VLfWv7OzU7wWNINwQCD3K+Hkb9rTCi7Aa4jirhq3lQL9F88irp5y7fVO3F48eukL/wWO/X/AMaiPKzbn8RxPtC/YN+LYf7u3/1qyPhcLkfirf8AL90F5IPxd/iv/hWOL4W/138V+ULJtPK5tJM5u/LbsBIB9hKscSXjZyjibSxZWt5zQ5xsDckXN/ggjcGYI8RqYo9Iy0OLRuDuadOHpFBaUS5xUD/Ypv71/CVLFd6PC4WwtjEbC2wvdoObTeeKhkiNkeZLVwNN42P5vVcuBHsHgiIWNzGi7rC9tTYXt1lEqED/AEW7hy+nZcf5qULhjn4JN9W77KhLDsn+Bw9h+05BLoCAgICAgICAgICAgINHGcMjqYXwSi7HDXiDvBHAg6qJjfZbgz3w5IyU84U6HZLE4W8lBiloRo0OZdzRwG/4hYeG0eUutbqHDyT4smH3vXU6T9Tgs0mHPo3z55XMLDK4EXJN7kXWWp1poU5NKcmM1a6iJ3pvYPQGGkipy4FzI2sLgNCQLXCmI1GlOfNGTNbJEec7Qez2xwioZqKoeJGyPc67bi1wwC1+kFt1jFNRqW7yeozk5Fc+ONTWI/RHQ7LYpCz6PBiTRANG5mc9reANj8fBR4LeUS2bc/hZLe0yYfe9dT2lNYRsuKWjlghmImkDi6oIu7ORbNa/R0arKtdR2aPI50580XvX3Y8q/T5IaTZXFJGmKXFf5o6HKyziOGlvisfDb1luxz+FSfFTB731nslavZBgw1+HwENzW57tbuzBxc63G3wU+D3dQ1adRt/FRyMnf6JqkoiymZASCWxCO/RcMy3WWu2mlfJ4ss3+u0Dgmx4jw51BUODw5ziXNuLXILSL7iCFjFPd1Lez9RtblRyMcamNI6LZfFImfR4cSbyA0aXM57W8AbE+3wUeC3lEtmefwr29pfD7337LJsvs/HRQ8kwlzic0jzve7j/ksq11Dnczl35N/Fbt8o+UIX+R0nIYjDyrL1UmdpsbMGa9nce5Y+DtMfNuT1KPaYb+H/Lj+ax0NCY6VlOSC5sQjJG4kNy3WcR205+TL4ss5PnO0fsRgL6Gm5B72vOdzrtBA1tx7FFa6jTY6hy45Wb2kRrtCdnhD2uY4Xa4EEcQd6yaKux4FVQgsp6oCLWzXtBLb8DY/uQb2GYNyDJLSZp5L5pSOnW2nAE3Qaf0LEvR+kx2/Oyi/wBlBt0mz8baZ1O4l2a5c7cS7TUcLWHgiNNFmEVzG8lHVt5MaAlvOA8D8UNN+jwQw074o5CJHaultc5uNroaaMmC1sg5OSsHJnQ2bqRw3D4oNzEcCDqVtNEQ0AtIJ13G5vbpKJSGIUxkhfEDYuaW34XFkHjBqIwwMiJBLQRcbjck/vQbqAgICAgICAgICAgICDVr4C9oAldHrfM21+zUbkGl5ok9dn9z5UHw4S8f8bN4s+VB980Seuz+58qDz5rf69N4x/KidT8nrzRJ67P7nyoh8OEv9dm8WfKhp881v9em8Y/lROpevNMnrs/ufKiHnzW/12bxj+VE6l680Seuz+58qIefNb/XpvFnyonUnmt/r03jH8qGpPNT9302bxj+VEal680Seuz+58qD4MKed1bN4s+VB980Seuz+58qB5ok9dm9z5UDzPJ67P7nyoHmiT12f3PlQPNEnrs/ufKgeaJPXZ/c+VA8zyeuz+58qB5ok9dn9z5UDzRJ67P7nyoHmiT12f3PlQSNJEWMDS8vI/Kda57bIMyAgICAgICAgICAgICCh+WI2oWa/wC9b9l6ry+Tt9CrFuRMTG+0rvS+gz9EfBWONb4pUzyvn+jtP+Yz4OVeWfddfodYtytT8pWp5/2Un/tfwLOfJzIj++/P93N9g9kKesohPK6XlC57btkIGm7TiqqUiY3L0PVOoZONyPZ44rrUekJjYCeWKsrMPdK6WKGxY5xuW67r9h3cQVNJncw1Op0x3wYuRFfDNt7Y/KjFnnw6Ikhr5S11iRoXRg+wpk9GfRZitM19RMxHbbf/APzai4z/ALU/cp9nVqz1jkTGtV/9YSe2924bVWJFojY314Kb/DLX6dEW5ePfrKqbMbD09TRQzmSZsr2k5myGwNyAQO5Y1xxMbdXm9UyYeTbHFa+GJ8tQkvJpiM0jaqmmkMnIPyNeTckc4Wv0+jfvU457alr9XwY6Tjy0jXjjemntJsJSwUlROx02dkb3tvISLgXF9NVFscamVnC6pmvmpjmK6mYjyhr7JbD01TRwzyPlzvBJyyEDRxGgt1KKUiY2s6h1PLh5F8da11H0hueUGgfTOpsSgvenLWPF98e4X8SP1upTeNd4UdKvTN4+Nk/1+X3b2220YGHsMBvJVBrIbb7PGpHA2Nu0hTe3bsq6dwt8mYyeWPvP5JvZPBxSUkUG9wF3ni92rvb8FnWNQ0uZn9vmtfWo9PsbXG1HLb+z9pqlqyi6HZiJ9PHJnka9zGuzB+gJbfdwug3dja18tOeUJcWuLQ47yLA68d6EPG1ry8w0jTYyvGbqa3f9/wCqiTYyc8nJTv8ATheW9xJt7QfYiIeNuheGIXteVo8WuQl72UrXc+llP87ESNelt9D3fAhCHkn+lh9T96DzjP4xpOw/xIPGJzOrJvosRtCw3meOm35I/wBb+xBZaeFrGNY0Wa0AAdQRLIgICAgICAgICAgICAgoXlk/AGfWt+y9V5fJ3OgfiZ+0rxS/1bP0W/BWOLb4pUvyw/i7/FZ8HKrL8LsdB/FflK1Sfgp+q/gVno5kf58ff93N9gsEq5qEPgxB0DMzxyYYDqN5ve+qppWZr5vRdU5XHx8mYvii06jvtv7HPfQV78Ona1zpgZGztvmeecefc67ndhHTdTTcT4Za/UIry+NHJx9or2mvpH2ZPKlGXT4c1rixzpCA4alpLowHDsOqZfRHRLRXHmmY3EV8kvQ7M1rJWPfi0r2tcC5hYAHAHVp16VnFZ35tLLzePakxXDETPruW9t3+Lav6tym/wyq6Z+Lx/eFDw/DcT82Mmp63+ayEiBrQ1waCbhr7XJ3qqIt4O0u5mz8L+NtTLj7789+v2W/yaim+hNdTtIzE8rmOZ5kG/Menot1EKzHrw9nI6t7aORMZfTy+WvTSR21/F1X9TJ9kqbfDKjp/4rH94avk4/FlN+i77blFPhhb1f8AGZPuna+kZNG+J4ux7S1w6iLLKY32aOO9sd4tXzhy/YTB3OxB0Ur87KHO2Mf2nPNj7Ce23BVUj3u/o9N1PkVrxYvSNTm8/wAnVwrnlkPtf+By/q/baiJRdLgtTJTR2rSGOY2zMlgAQObcG9uhSNrZGqIElK5jWvhNjl3OudT23+IUEI6PGIfp8s0r7NYOTj0J6nHQH+1/5KR8gxSEYkJIn3ZKA1+hFnHQb+sN8SoEjtv/AFUP1zfg5B42ngdDLHXRjVpDZBxbu/y8OCD5BM1+KMe03a6AEHqN0PVi2nhL62nY1xa5zHAOHQTmUwSz7H1AYH0j2BkzCSR+ePzuvo7rKCFmRIgICAgICAgICAgICAgqPlMwiaqpGxwR53iRri0FoNsrgTziB0hV5ImY7Or0fkY8GebZJ1GpajMcxhrQBhTdAB/XN6O9N2+Sy3F4E7n2/wCjY8ouGVFVh4jiiLpczHFgLdNDm1JA0JU3jcKulZ8eDk+K89tSsroj9HyW53J5bdeWyy9GhFojL4vTf7ufbLHFaGnFO3DQ8AudmMrBq7o0cqq+KI1p3ub/AAPKy+1nLr6aSuA4BVy13nGuDGPa3LFEw3y6EanqBPSdSsorO/FLU5PLw04/8Nx9zEzuZl68oWF1MslHLTw8qYXl5GZrdxYR6RG/Kl6zOtHSeRhx1yUy214o0HHsX/6S39uz70ibfJH8Jwf+/wDom9qaWSbD54mMvK+MgNuPSNtLnRZW3NWnwslcXJpe09ol82Nonw0FPFKzLI1tnNNjY3Jtpp0pXtWITz8tcnJvek7iZ7IbZHB6ijrquPkz9DkPKRvu2wdwte+5xG78gLGsTEz8m3zuTi5HHx23/eV7T9k/tTSvloqmKNuZ74nta24FyQQBqs7d4aPDyVx8ilreUT3YNiKKSCggilZlkaDmabG13E9Gm4qKRqsQs6jlrl5N70ncTKcKyaSn7I4TPFX4hNJGWxyuBjddpzDM46WN9xG9V1iYmXW53Jx5ONhpWdzWJ2uKsclGbSUr5aaSNgu42sLgXs4Hp7EEXSVVdHEyIUY5rQ0EyN6Ba5F1KGTDsMmhjqJ3WfUyAkBtrA62AJ6z7FA2tmsK5Gna2Rg5QkudexIJ3C/ZZBj2pwkywjkmDlWODm2sCeg6+3uRLFtBSTTwU9ozygexz23HN5pzdPEohO1ELXscxwu1wII6iiVV2fwSeGru4Xia1zWvuNQTcab+kqWKRxShkfXU0rWXYwHM64039d1CXzaPCXvLKiDSdhFujMOB/wBbrhBMUUjnRtc9mR5HObcGx6dyJZ0BAQEBAQEBAQEBAQEBAQEBAQEBAQEBAQEBAQEBAQEBAQEBAQEBAQEBAQEBAQEBAQEBAQEBAQEBAQEBAQEBAQEBAQEBAQEBAQEBAQEBAQEBAQEBAQEBAQE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77" name="Picture 29" descr="https://encrypted-tbn0.gstatic.com/images?q=tbn%3AANd9GcSeRrhwbu0sCpwKi5uns3n8JRE77-Be76JQT_xvZy1fhkkw5Qrx&amp;usqp=CAU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57249" y="4095750"/>
            <a:ext cx="1809751" cy="1161833"/>
          </a:xfrm>
          <a:prstGeom prst="rect">
            <a:avLst/>
          </a:prstGeom>
          <a:noFill/>
        </p:spPr>
      </p:pic>
      <p:sp>
        <p:nvSpPr>
          <p:cNvPr id="2079" name="AutoShape 31" descr="data:image/png;base64,iVBORw0KGgoAAAANSUhEUgAAAOEAAADhCAMAAAAJbSJIAAABg1BMVEX////mHiv9/////f/6////+//3//////7//f7/+f/7/v////z5//3z/////f3//vvnHSrfISriHy77//noHSjrGyniICjv///3//v/9v/mHS7/9fXrGyzcIyjkHyjhABztACHeABzTABDkABjSAB7cIizxFybhAADiACLeACLUABrMACD/9/HeABDcABjtABX/7e774eHTMUjmrq72DSHxzsz52dr/8fPLQU785+DbfYX0ztLNCxfilpv77+fScXvWJjfbcHfsw8LgtLHpoqvfZHDOVWPXGzHRKjvnpKLDWFnVZ3PHiprYVWHeSVr5vMDkipb5ABCsMUPSh4jmSFPACTPaeXXJLC/fLTnnqrTNRkfGMjvUn6DMUlPclajZb23xm6bdeozgx7jqTmffb2fJPTvlzNbdpqDCSVXfL0XamozJSkvGb3DRhofgsbn42+23JzHdYnbjXnTRgHf4xdXkTlbxz8G5VF/rmpb2qbnreorkgYHitqrhHkDlrb7Pqq3IQF1/npuAAAAgAElEQVR4nO17+XvbRrYlWCgsxE5spEAQAAUS4r6TEkmRImnJpKxHiWml25EUjdNb0u447snijCfufu/96XMBOraTOLGc9Pwyg/P1l/YHUgBu1b3nnlNVJIgYMWLEiBEjRowYMWLEiBEjRowYMWLEiBEjRowYMWLEiBEjRowYMWLEiBEjRowYMWLEiBEjRowYMWLEiBEjRowYMWLEiBEjRowYMf4fAAIQiGX/r90/fAQbPYZlEUuy20fBv0jybQ9lo/eB779xCxKx6C1fvSPI8LGYYAX619/jl4BIEtE8jxCHJJbAoojJMAhMkhzHve19GPgIYhLkV5cwhd72zbtC5gUak4zAS7/hJr8AXsAkpfFkktLSaU0mozmFsAle07S3/QGVpEgC8fLrCSbTMk3+6hdgOS78Y4wp6lff4xeRRLQoZLMSTZM7OyTGRHZ/P1vLiAR6+yMZxIkZlidw+vU78lor+2ufD+kitxf3Plu0sPhr7/HL96fbxyedx487664m4uzi8n5ntlyuDk66bQK/rTBYTLRP5w/Oxq8/RPLwP8j3LUREYlGmET/srmdl12vuLic8TcLQ/ZtAM7JAQfFMu+dV12+4nufXzy/+sGx4QeDqjm54fuXgYj9kHiwwLBO9P8vzAkfsb6qND5q9lRxeQ1iSIeTftd87SxmGo3Dmm5NqMzAUxQh6vcoIc5Lw69P9h6CYTAbe7PKhrweO5RXXX31opArNnqHrjqMm7EQxZQSFzrGGOZqESo2eS1O8hO+tXCNfvO/stsIIeUrgUP/3x5n3phqBYfir87KdcIq2t/vh/A8Pg90xhkf9myIUySQx/XrpWRCS2+m2+OlZMQhm98/Ws0YzsFXVUiHOwD3ohpQJPBv+EY+wdpIPnMa8XftoG2E2QxNXh2uSzLzvG9C4f73nOrqSahY3bUyg4Y03wcBx/6YIEZI/LvdyTlCE+IAyj6v1/EfNY2A0vv3xbcELdFstphxT9zr3apqAowgzTLvj6alCVxaz5WUyvJZG+/O9j6YcLTHv+QLDs7ypBznVKB+3EEpKiDj74GtE/rsaPyIWN76VSqmJxmYqEvvzRuOgvdn7HwRJAZvKg9GyrFuqZVqOmcg/+6f2cmQX5UA1Hy4wTV7sPSKimBarfGGM8V2JBlo7gzJMEnWrDcNQLd0/mRKkSGb4dvfGfY6o39B2tg9ANM3C62RHhwHc3/DPBxmKaB/Uy59gYr73MSsgDL2QRu0/1hVFty3VVtREYb3QWJoiTsspx1sNUFLcud67wBQW2k92m7vhv0CT3A0IURTL184qpuMYpl455RHBYzL7ZbXcc+9hVvxtESKaZaC1i0NINlNJqe5zLUkJg6W/6iNMrPe62xdlw2oYrn3Fhlm2bFvvVfssldnUHwbGw2GGJjN/2juQ0kL7i6pnlLvoPRIr1EqIGNy4Cdt0DH01xrTAZUj+qKQ4vYctmv+NXIoEiiK5zIVqBI5p6NYCJzPo26p33k5zVG1WH9PCNkIBSaLcXdkGZKladPML4Jh5qRi4nTZPJ3eyf/tzmx58XfR0t3CBtPfpYSQl8vdWvcAspnSlM+Q5GFOBWBxCh3IvCZCPv7EOWVLIaJelHEygbj8eyByntZfug6xIJZl+pbovRi8b6XCKxNNR2TYUyz78VsDy3HMSwWqKQ81KC+2rdaNkGu6y/7KT3BEg7/lJXbcsM6G46yzNyaBIk/RRzzDs2RSBfPwNEj4EifD+WT6l2KpeOmhhkketw+Bc4zhKICb1vxB4K6fBX7CRNh0f1A2jcoG57JmXsr1ZG+2fnp5+fTLbdQ0nZbjrFpIwd8dhF2Sep0j5hesYdtHSvXVWJBFPII0kHvRyQeVCDHXAG6MB9iYyPG8EHb6ZgMJJ+CkozDOIIlq3vm5YKtx/n8ZJUT7wH9cwxWs7zF/9C5H6njBYQmBDU5U9Xh5eEenao7zhGNU+Xbv13VLJaOimZQeFjSSyxJ0HXU6C7NVOysUgkUgp3m2N3OpeSMyPD71ql/mRaoiCY0nqDRMXXkFJisHCW+6PeImiaO3Ay5km3P9BDUqSJkbucsBQ4BTocX21L7A/pEQG+Ke9YDnyyE3kEoULHn3XKKYSum0nTLd+8G3mfewAI5OYlh94CdtWdKN0nk2TW1cpAU//Z7dG7Pwo3SMTh96cQbiE4QoW3lr6msTTuLXydVtxjNI6vD8pLtz6VTpJCgKVOelNaOlHQ8MIGGfSNBo1lZRdPqXRVTkwDMPJ5Yxy54ICaf4+VcNjev++l9NTFtzjIIuSeDue4DVB/FJc+kdCPyoUKHqM3riEWVITMszbal+ixMzwIAhylm3Y6yyVhJvWZqU/EByYWZ76dnfZoqUfqUKGhxzZISaumUsYZzweFFKJnGrbXv22C+8HrPE+SobE8n0jZUKjzzmztsgywjb/wufTRLJV419nfDhz8L/Wp5/uvyo6kP8w6fufXi2yryYWvVEkiKRbBz6UuJHSOy2RlKDQTv3llKYyUoYkD/aeMxT/47FhNJ7BV2VHcbzrGlfr7NXdZr2wnvxDErAk8PxdGwVkiSyQ2hMvkYMM1/XycNvZo+UEegdNJzeVuvtkmn7ZW7lMRkDZz27qjXzlL600SDnEEZpGotaouutWlv3+o5OTk/XfBqKQuehcX//18X+wvJTOHgAfWpajL9uZ0C+wtWXlikZyhk8Sf28+fusagoDI/q5lJYxiG5P7i+5xd9HeId57QQVukyT5TQkCtNScXl7Qyeh6KKAIYfpFGYRwKiit91+WHVQO3115ATSooPE4y4a0AxSj3Zt5ihM4xmwVgAfyRhmI+fc2WIRyW4SOvrZVOwElZPUzCDEkiT/zn2UpCUw+6lfy/bfoLoYH/bOEnugUujyF0kB2357+SXgfEbMFD0qQOC2F3VW1jfwEcUK0QiJDERLdpWc4jcKsGtQXLwUuQjtH9cDM5SqzWXn3XnglQ6DsI193gp76IbySbRrBso0p+rKq50z3FCeTxLweqFbOgL4D/Q+xFNI+b3ZpkgcKHxa952+zLbzESZ/3VOjsZ4gUuRpJjyvLMc+9t7KSgQQWu6ZRDCyYqiOeSm45SkKo9aSgGE5xsq/9M+99AfQTXseDlZcwU96fL2T2xBsRUrgkMDxwlZxeHdXQoqSqKbtwjHcyg0IQGEGnJtD0ZTnI2aoZVCYMnUzC9AqD3aUMxAQyu+N+xXPJt7wZJR/1zJRpH+zzYACkzPDhXl9Is+8doUbS7Zmtm6A0HKBRUtOSHEsiRsLtA88wg+WCAHl13ZsTlMBAiowf9nTVLo1kkRH+3hxBlhPieOYqxaB0ypDSE0hUPbiVkVhbe65pNhZoB1/Vwwq39PyRzJFYkFlMX+19jXY0FrVvvE6L+kkThQdh+rThALdXx4ycSZKgDxqXBJW8s5F4BaD4B9DnAWZQGESXaJISeGLw0AvlzRUMIIUeNV+IpCZhenFo2I5Sn1B0dvN5MX/MQo4OoPTUID+BhrHwc5ZlNPqQ0U9vPlqtDp5IGPcPlfD+qeBmuyhG0hSefHAJQhAtivnVPxD9YyHEhsq0XTVSqtJ8TlCQJhz5ZO/kbTP9blB45JnhC+hOvkvg7SWaRP1lL2VZwTmmIEXQdfMY6pAjFoXAyZn1YyKZOS8Fvfw0nWSHMwuUWGkOFZ09UMyEWf4DH6aSBnQOs8W2Onp4fyeYtYWoAEjoFd38Okm3XlRK520kAmn/8KVAgOD9G9tIGO55hhExReG/e+etX7cuDVSmO9EUeic8GakznuKE8UPdAXr3JmkKErFWqIyBMsV/lg07F3h/h2G9bOZy3hlMa+vG11XLu18DIXYKkt90llNIO6BLIF9IKn5eNqIRBN+6E62osBLosYp3/Wjmu3OZo9FPUw+J7MjXzZSRb5NSOkmlj/eWrZcrNu8bYO0giKYwoVRbCEVNVJCI4SoAard19xOa5Xmiv7fKIpaZFMCyOaXvBCK9X3KCoNqmqNptAG7Iumkl6eR+1TCNVP4TmuKhf5OskOE1orsbTaGS38AARn0PURlI091mvbHuk2Q6Wtv/4VsxJLMoGJBDhY24g3iKWOyW+iLxnssx4Y14idiU9MBKKCmjAT6FlhFmWFmsHbjAOzYw2YcsdDPiyQcvQNcdVWAwdO++TGbQuGIU86eguuaeqaaCQp/naMj3FORDR0acTPACWC8KocFSD1QF8u06q9FbYYZYgcKofdUdEphLyiyN0Q8jRBlq+jAIVzEO5KzIJYGh6xeIQu+9YgsUIgwKIQuAmvJOkhQKPRwQKf+kpDs5x3vRbfgnIIDby8KYWVx7jmo47uwfNHSx1v+sV07BXE3KekJJlE9BJxODglUMlMoFiIitXRcpLvvMTEDfz4H7+WmK/WzSSdpR4EArrI4RdCOiX20c390ovQEZxvg2qhHVCdQhEZp6goI4j4Gm1Zzf2WdHe43Hx9NL78OLM6+nm0U7yJ8C94SF1B3AnC+qhm4nvHkmCRZwbRg5vfeIFxEf1RtDpvlJGQxLwso1J/g9xAj1pyb4yEbjj0gGLTMsuJNft5SZ2cGLPWPbKbxJ6IdYQSBpYVDtBUvL8L8laf6fSz9f93tm07NUC7gn8SWfpsCeQ2ZhjhsuwW2ryuMay9LSvbyuA820aejVUT5JHBpWEoqtJNSgo72Hm0PZGxdUsjFrpaFxDar+d0LyVy2h0MlXNKMva1To0jFJZrIHRgI0cmnDc5yIWsfnpukvb5+Zqu0Y1qxNcxQtMCSHKSzdDxIQdGGBKUZsrRJOSncn4Z7ldsShfaz98P6Kro7pV+IavSU9f7DnSRBfG6mUope7GUiowcP6KMNFcnQrjRFC6I4pS9FdL/dyCrs4GW7AghfkJ75uFUFCS2SGS2IJ9/OF4xZUvhMusEwwAX0A02B1MPGJbxYty90w4ZblBgZLDWZZjiPTaQbMFEvhUzD1CZh8f0SQGYaHISOwNlhMCXE7J8BEfIanaESOr44XQCrAA5osjvcC29KDrwRNJobV+nd8GlFpYvzx/MlpVsxOW63pcJgl5HdvaiL58yC1ncJO9uXuAI+Hy/CldLcLfAGxSNq1e0biS9cCynBm2W3PBvHM4nE1YdqO3cmCn0SDmZFLKLsXWOaY8SdXpAS0lZ0ZCVMBHpu1EAWB0ERtcaIWKo0vsy+366BRMEK6NblpVPL1gyn0EyTj5K2eAH6uDJDE9wv+SOaAzgf3C/ler36ePau7ebfxu2xaeDe1CotyMSpDpdSVt+tA8IQvvIRaTISLYJQAYok+bhbbYiskb5D5p1u+F0gK4dbKKC4N0/+GJkH23Cb0nN08QTTPTf9V70JXR8SoDHltOoZ/hWgKShz3P8wbAST94VfbRMWhLpCP/+XqPb8RlJ7UMCuR4nHdKhZ1f4RFtKg2vstAMbKnVTNwzZSe+LComHqQv0hTO++eQn4Nij+KsFPDEZFCMx4WDKNYtMsXUcok0XTWPEX0xoUI9cTj2vZbIvhm6UGg20tVX0OXQ+iqEgAP7Y5FkmEf+C/4cBlsWE4YCdvUlRuoXChweVPI5XSzZNV7jWF4I4ahRLp9v2wb3s0n3YNecYhZjd6/8Ww1Ya9aFHGv3JgIXFKUz8qBbpqFk7ndsK2UYZ3xmR3undu2qF0wdTWM0J1kQF1FF8WRnQpyun0g73A4XCNe5681ToNGqCpQhfxWXnGUqI3qFsyPVRqGEzqthuzkXmIQMV80/1rjwtXAI0M34TtBdYFkjUE7D+qBZZfOFzvDh/5pdB8wF4slUPDhiyyRHpTLY6gcNKqres4oHBPMx/X6sUAhun3t2gklWC0QPa/YlhMsx8AZ+Be3DVkBqHyThzEOlkau3Pr+xAaqqSBRoMN9TIDy0kh0urccINx1oZoUfTnlmXBZlIVW/1ndsEBOG18hLpMknngWSLdZFrOZq/pyAN6WoQaNRKgmcsF9HiKkqNtQHLjrGsL48oPnIDJlfoe4V7GdXO+SZ2SuNiuPEUe2K4Ga8v3ODvV1vXDBUCQ3vDFs1Qk1OtdeGjBmvUsiOp/yrgil61AwGkXDOHn9waJhQgNINQbA+BSLxqXdDUujs6hc819hno/WRUm6H2mhhNEYA1ngizIwQ67UBUuw8Otd0GIgZo9KEYnp+QXmaYk/yoOWN65rPCUTp6ACIUNI1C0rSsLsZBmJx7VlqQ3zclTWVTUoPK096FkLAR42XFm24pQ6U0QRZ6Zup5zZ9N3dMYxwUDDC9V810Vu8SlziyFVsmMMVDywjglzz1xJJt5aRg6xcYZjDaF20n996yuCZBmZvWg7UhGH/WdshvqnWNzxNcRgNy9bWNK01MkMSp3XD1I3lIE1iCV02N+E+GtEt2KCv3eM0JQmgDtQajfplO6W61vni4QcHbSSlgdACyzS886mWxosycI1T6t5FwiECnbrRG1jKbP/V1drMARFp2yeIT4pie5X/174IFJiP7EFjgMMDTCC/+kso/PBSaYNpqXbgOKqdKvdFAVzloyzUpUASX3vbCPNd0LHJdjVI5YzyBJwSyPv53hWRpDP9iq0/NFL+Ik0SItv1TyBJHwTge/3cR4XmoxrkCiufe07RtFdtCv59Y+iOGZzLO3eJkEWPPHgBW0+4f3it+YauqVq5BOStgPCg49fHWKb4e5EwUPJDMMGhnvh013v2MJxEpbBgsbwuq5ahGicZouvWb/cxJQoUlazq2wiXNV5Kaie2ZSXsh1PoDpQgf7g3AAJuz2zHsW0TmgkiRPKo2UVc388ZRUs1gvxnBAW2Bs1dBaaw0EfgOSfNHMiKxjeYln8htC14CWeX0SxYpneP/j6t0aIBTTxh6kAv0pWqV/tgtwk02UZY6YdLiVA8eX9+z41ss39B9P8ajlQiZ58Nnuz2HmcjUSYTT/dSUYQgeHmC+7ZhpyzT3URjT7X3lpSGkx3fUaH1Lo0HEibT7UppKhKf6wYwmJVfjWEI0hQ6LeuWpQD1amJyWIWWpepnPH2Hk2ygXQbl6B1tp9x+vTqwcG3TVnOGsTq5ruu7C6gyqLyJF2apUgTSwXRrvrt3xG+8YlSHy3XDtbf1plZ7vc6UkLb3PwuiTqSUBjAV6JGh2kUz396200lzTiTx3HMswyl3J03/M54jJrtHiP4GmoGiGIX5VGBFcgeNC4FTzHlnGSRRxJclkFVGdSBwd1mOotFTN2JDW+9Ir79/zzUUWzWdQA969fxFKDrCSduuQwSlTb+/edhrXiJ0vxhRjW34vY9m4Y1sJZXzH09fLlTgaVE3wjHQoWgy3LAQFAPT/lDbKvJVc4HRou6AvvePSOZR07/MZpd+m6DWkXRqnMI0wSTj7O8NPZcKZvscNLd+2UiZQf75drP6XSBFYuJFc2iVRm8MSL+i6Da095y5TFh9OiR0jcXtasQ0ICoq9WazcEVw9DqIZk5Neb8bRxFCuwC+43e2GY+OQz0QiokNTWkoFPO2UR7RVLgQu6g/q+H2DASVklpNMamNyu7yNni22HwOciVcEqGBj+DZ2tzL5RyjshB3gJ8+V0zbNG6mNGTVu7sFRRPgoqN3BK35yrqh1tI2oc7tlNK8HhIM9D9Bkmh5XVKgb4WnI5xGZ4wwJTzyUuBsE3Zj1Q71jJkwnN25BpKG3ab8l35K1aNCpcE3Heh5Wzn8biiSPKTEg+YpTZ0ECd1suE+J8KzV4toNvFK+7kHXMY3yMYk1BoMk9sGJG/4IZRAmrvKBauuNKzpc9iBengX7eUDen2y9LzRk4g2RPoLkUxzDaHw3pV8u4/OkMFi6hq7mnKC0O2qFO2v4qqHnTN3dne9D/IphJLxqV97KqHCzpgZOAzqd7Sz3BUocFhKBfzvmwVpqGnpan2Xpp42IqM5CNwlqXrqtH7zYnHq2oltKcT+0qgQezoKGuvRn++CucKsT6EqxeU5oGSl772kSmtYvTiREeN+I6lBv9N+IMDNd+17DLz/4lkmLVEQajESl6cF1o9lr+rMvhryIKZIR0aXa9Aq3C14U+cGN685G7Ux6q/bDBw8qRg6ywdbPCXCx9+qp6qkmZMBzCXRyttelUNh3baMwJEN7gYlxYdkS8T23GBhF78X2mCmx1oGOg/pTKpy0Uc4wbfvwWxLT2ro+It91dDmKcLuI2Oij14dVIT2u/jiaDFgMRnbLWEgAaUhr/dPT7nifpeCVoDMlaaG9uPiHFO5Q8Xy23c6Gq57i9hQhvNxT1zATiqrkR5ACaNRc9eGOFMVnKLxpXsviVTOMsDTSEIbP6eRB8xORI9bBspgwy2PoBnS4WtSzloa/psNTROOK4Zi2N9JYjjj1OzXinRHi7+fQgQhf7xqA04N7I5g/ipKFLQXxEAW1wyIxTVNkmiJ4BiIE2yOGdj/kouQOCcYSY0baJilEOPHBahjgo48RyzHrzpDgCIoiQUeM64ffYLkDkshO7bZZmuEJlp80bsm0Ni0Ytm15f0uGBxXI9lIxEqqxO8ACGa7q6qaizFqchtqHlTHxM0ci3ogQgVgwtyu1b9ahwCfDGCU5JI3tESGWFDRN4ARE7SQFXpY1TZYIzFBJihGAiHgeibSsCQTD89v7hBFuXEgwiLBxAY1b+l9ZUsS8IJJsMrvc25B017fshF5+hHYERqCJYdUdU0mh65t2UW1+zJIMzUlnLqggM5hjUkbEpW+YKbsBAlCrrZrPBQ4R7zhmx7Pixt8uQrndtx6L/yEYAiaAFmlQ3TBZIL2j/xIwKQwrRYbq9XdhEokR6BwlYei7Y/jq1o0jRHGMfL/+132Gvd+0bAh/jAQZhGD2em9DSDRe6+GiVWkAHgKj00KUYe4YYwr3l24CmsuaFylhXv+KusMBNJ6lL9yoyRV7L+7QXYSMIAjhASQU7S6CddTCGUMEzAyO1iHf+DJw8MaP9IAZRvjyQ0QmaX7uFgYa066CMlP1VTYjS8ClJ25Hysi4NQvrxpnJQAHhxlPkztYEI6SzK1Djhl7+VqCgCGfTNPnupUnI9Jf3KPZW2XefsaV2KERgnG2Przbz2+tlAbB8dn8E5EOEu+FvlD2UENRh6FscO+V3w4PwWwIiRW3kNf43nYEqBTWtlubAQmIaTxrLNinw+KISigj3BJEaV4PeHyXYqYhk8aRn2lbRm8M4X7mVscaR796FEoA019E9LKiVd2oghNN8azE56VTdfEk3AsPQ4b9BYLj55Vm3FVL36+8iCqGLXTU8QJnyRiEhbD9E8sjb3YTu5NxXgWi95zAYojbJ7z7leJ4iLiM35z0XKY2Zu4lI1VbGpEhOGhbIb6vQhtzdrXSh55DvnhN4C2FSDjUSCKE1sAekX3g2fzvaEBHWMkCl4PM5GGWide+786LrBeDOQIpud+MSRdVSnFAcLEdDhJK0Jr1cCQGqGVQS2yyDNsdRGY2Bia7NvcZ3EuZIqRqK8pTxghYJdOnXLwlgAhKtwwgVP2wbz8uBEUV42CLTz93Q2RRLZwQzyddHbPgrnrvUISm0lkoKlFgqKI8ImpBk8vtzajzPSBK8ErQOcHPti1Gn0mi44TFzmDhbLaqRJH0N0ymctUXoWq9cG6p1tpow4Z5l6SS0bJHod0r+KOxLqF0xVMXWjdliv39eboDYC99a3m6kBmc4O6ovLUfdeq/xSSNyYVZvPlg3SnP5jrvcGQ2s6Ge+okCEepDfZEUhZPmXPzviOG57gqt9b9Qp1X2/Xm+Ul8ulWt6tgPnQjR9FaBjl6ikYw9fKgQFLuf2WN59igcgM52WjsSHC7EKDcNHDThh2dXXoe19mBY6AyMPl43CuiuvrcmmyUqIIrWrTM7cR2uVG4J9k03f8+Q6vESydOfFSKUM3c2bzto9oGOiIKJkoy7X28cljcBJ7u49PNt1+e1ir1fYH4+MXq7qbeyM8JaGYqZQT5O+30RvOu7VKvdS95uxkc/nM9dzdz3gKbSOEOVRTZljKzbkU/q6CIYjaNkLbDoz6RFspUaJYiUZlE3kXRzUDd16jk3fcJmWjX09lb13F1BWQj4F/3v3H9xQsD4FUlrv15t5yPRmHAgmHuy2sxDOhXByMlltrGb6/6/q+63qebhmHx685nML/bDrb8wnAS55hOJXVmKCjPIYsDevQtlU7540EkpEEAUpfe7bN0pzReI7If0UpoBSD3aetaFnPWNr1UVLjqTufxQBRQNLZI9dUbSs8r2c0Zuv55WRyOb99uBsmZnk9Wewz0blRtN3u4cOzchAq0XrimrnAADt6/WJyfHV1vDnpNOpe5WRfwGwkASENNpUgPLFlWVC3jaD8x/2wT0YTwHdC9geUVhcECWoIIZhdYVNWDLuo5wufCFrmS88JT3nbq3G4e2CAKzf+ddXefFwT3ue0Ccvi7GnJdXRdBUCYgef1PM/3/OV60x9K4SGJt/2dREjdMuS2e76oEUJapEHq1NpPj6p7nXZGiCaSgd45OXTDnWQd5q9x0Bder8HTV7t60QmCw7+0MxwVST3IDrHV8YOg5970ZUSJg8OeEbiH86GQlk7quutX51PhP/941X6vE0NyOJPTycwt67oNLc7JN1y/sjqZQBsPt9Z/9ogqhL4A4niu0SDQQaCGjhAevP/0WWGx9RdMqOj681nez7vl1fwbJk2+PgzDEcdLr7yc9wUaGFjbRkjSuHW0LN4e72fSFEcy/fXq5miAaY4UapvOs6/bYHU+vfov6R2C+4cQot9OEfvfbNar2XI5e7w+mSza2fDcKEuxoTL7ub9EItGtTzLhrx4ELfytIAjyjEgT2uK//zMalvD8MKaJ1rh7cTHICij8yeSrv95B6Vp/sI/RTuhMtsZGCn9riWr7WZrmWJam2ExGzlJgXZIU6EJJAi4AO5dlML7j5ugWMhgDKRSWfG2/1ZpmJRz6vfCxCGqDkH5uuBiNFLOfaRTHy9A2ucj0h0SkJQX5vz6NhgC8VPTTMwFDDrPgTIjXEWbkJI1FEB00L3//GweckWUOOjKNeNYzc+oAAAChSURBVPAvQCdJ8GMZBhxlBvJSYjk5LPFQGfyqDX308tThy/+PgvjFP2B+sqwetRkmHJIfDgv76tM3v8sSP7n8cu8bvf6Eff1uL5/3G38sECNGjBgxYsSIESNGjBgxYsSIESNGjBgxYsSIESNGjBgxYsSIESNGjBgxYsSIESNGjBgxYsSIESNGjBgxYsSIESNGjBgxYsSIESNGjBgx/r/F/wH+rwXwHtS/mw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1" name="AutoShape 33" descr="data:image/png;base64,iVBORw0KGgoAAAANSUhEUgAAAOEAAADhCAMAAAAJbSJIAAABg1BMVEX////mHiv9/////f/6////+//3//////7//f7/+f/7/v////z5//3z/////f3//vvnHSrfISriHy77//noHSjrGyniICjv///3//v/9v/mHS7/9fXrGyzcIyjkHyjhABztACHeABzTABDkABjSAB7cIizxFybhAADiACLeACLUABrMACD/9/HeABDcABjtABX/7e774eHTMUjmrq72DSHxzsz52dr/8fPLQU785+DbfYX0ztLNCxfilpv77+fScXvWJjfbcHfsw8LgtLHpoqvfZHDOVWPXGzHRKjvnpKLDWFnVZ3PHiprYVWHeSVr5vMDkipb5ABCsMUPSh4jmSFPACTPaeXXJLC/fLTnnqrTNRkfGMjvUn6DMUlPclajZb23xm6bdeozgx7jqTmffb2fJPTvlzNbdpqDCSVXfL0XamozJSkvGb3DRhofgsbn42+23JzHdYnbjXnTRgHf4xdXkTlbxz8G5VF/rmpb2qbnreorkgYHitqrhHkDlrb7Pqq3IQF1/npuAAAAgAElEQVR4nO17+XvbRrYlWCgsxE5spEAQAAUS4r6TEkmRImnJpKxHiWml25EUjdNb0u447snijCfufu/96XMBOraTOLGc9Pwyg/P1l/YHUgBu1b3nnlNVJIgYMWLEiBEjRowYMWLEiBEjRowYMWLEiBEjRowYMWLEiBEjRowYMWLEiBEjRowYMWLEiBEjRowYMWLEiBEjRowYMWLEiBEjRowYMf4fAAIQiGX/r90/fAQbPYZlEUuy20fBv0jybQ9lo/eB779xCxKx6C1fvSPI8LGYYAX619/jl4BIEtE8jxCHJJbAoojJMAhMkhzHve19GPgIYhLkV5cwhd72zbtC5gUak4zAS7/hJr8AXsAkpfFkktLSaU0mozmFsAle07S3/QGVpEgC8fLrCSbTMk3+6hdgOS78Y4wp6lff4xeRRLQoZLMSTZM7OyTGRHZ/P1vLiAR6+yMZxIkZlidw+vU78lor+2ufD+kitxf3Plu0sPhr7/HL96fbxyedx487664m4uzi8n5ntlyuDk66bQK/rTBYTLRP5w/Oxq8/RPLwP8j3LUREYlGmET/srmdl12vuLic8TcLQ/ZtAM7JAQfFMu+dV12+4nufXzy/+sGx4QeDqjm54fuXgYj9kHiwwLBO9P8vzAkfsb6qND5q9lRxeQ1iSIeTftd87SxmGo3Dmm5NqMzAUxQh6vcoIc5Lw69P9h6CYTAbe7PKhrweO5RXXX31opArNnqHrjqMm7EQxZQSFzrGGOZqESo2eS1O8hO+tXCNfvO/stsIIeUrgUP/3x5n3phqBYfir87KdcIq2t/vh/A8Pg90xhkf9myIUySQx/XrpWRCS2+m2+OlZMQhm98/Ws0YzsFXVUiHOwD3ohpQJPBv+EY+wdpIPnMa8XftoG2E2QxNXh2uSzLzvG9C4f73nOrqSahY3bUyg4Y03wcBx/6YIEZI/LvdyTlCE+IAyj6v1/EfNY2A0vv3xbcELdFstphxT9zr3apqAowgzTLvj6alCVxaz5WUyvJZG+/O9j6YcLTHv+QLDs7ypBznVKB+3EEpKiDj74GtE/rsaPyIWN76VSqmJxmYqEvvzRuOgvdn7HwRJAZvKg9GyrFuqZVqOmcg/+6f2cmQX5UA1Hy4wTV7sPSKimBarfGGM8V2JBlo7gzJMEnWrDcNQLd0/mRKkSGb4dvfGfY6o39B2tg9ANM3C62RHhwHc3/DPBxmKaB/Uy59gYr73MSsgDL2QRu0/1hVFty3VVtREYb3QWJoiTsspx1sNUFLcud67wBQW2k92m7vhv0CT3A0IURTL184qpuMYpl455RHBYzL7ZbXcc+9hVvxtESKaZaC1i0NINlNJqe5zLUkJg6W/6iNMrPe62xdlw2oYrn3Fhlm2bFvvVfssldnUHwbGw2GGJjN/2juQ0kL7i6pnlLvoPRIr1EqIGNy4Cdt0DH01xrTAZUj+qKQ4vYctmv+NXIoEiiK5zIVqBI5p6NYCJzPo26p33k5zVG1WH9PCNkIBSaLcXdkGZKladPML4Jh5qRi4nTZPJ3eyf/tzmx58XfR0t3CBtPfpYSQl8vdWvcAspnSlM+Q5GFOBWBxCh3IvCZCPv7EOWVLIaJelHEygbj8eyByntZfug6xIJZl+pbovRi8b6XCKxNNR2TYUyz78VsDy3HMSwWqKQ81KC+2rdaNkGu6y/7KT3BEg7/lJXbcsM6G46yzNyaBIk/RRzzDs2RSBfPwNEj4EifD+WT6l2KpeOmhhkketw+Bc4zhKICb1vxB4K6fBX7CRNh0f1A2jcoG57JmXsr1ZG+2fnp5+fTLbdQ0nZbjrFpIwd8dhF2Sep0j5hesYdtHSvXVWJBFPII0kHvRyQeVCDHXAG6MB9iYyPG8EHb6ZgMJJ+CkozDOIIlq3vm5YKtx/n8ZJUT7wH9cwxWs7zF/9C5H6njBYQmBDU5U9Xh5eEenao7zhGNU+Xbv13VLJaOimZQeFjSSyxJ0HXU6C7NVOysUgkUgp3m2N3OpeSMyPD71ql/mRaoiCY0nqDRMXXkFJisHCW+6PeImiaO3Ay5km3P9BDUqSJkbucsBQ4BTocX21L7A/pEQG+Ke9YDnyyE3kEoULHn3XKKYSum0nTLd+8G3mfewAI5OYlh94CdtWdKN0nk2TW1cpAU//Z7dG7Pwo3SMTh96cQbiE4QoW3lr6msTTuLXydVtxjNI6vD8pLtz6VTpJCgKVOelNaOlHQ8MIGGfSNBo1lZRdPqXRVTkwDMPJ5Yxy54ICaf4+VcNjev++l9NTFtzjIIuSeDue4DVB/FJc+kdCPyoUKHqM3riEWVITMszbal+ixMzwIAhylm3Y6yyVhJvWZqU/EByYWZ76dnfZoqUfqUKGhxzZISaumUsYZzweFFKJnGrbXv22C+8HrPE+SobE8n0jZUKjzzmztsgywjb/wufTRLJV419nfDhz8L/Wp5/uvyo6kP8w6fufXi2yryYWvVEkiKRbBz6UuJHSOy2RlKDQTv3llKYyUoYkD/aeMxT/47FhNJ7BV2VHcbzrGlfr7NXdZr2wnvxDErAk8PxdGwVkiSyQ2hMvkYMM1/XycNvZo+UEegdNJzeVuvtkmn7ZW7lMRkDZz27qjXzlL600SDnEEZpGotaouutWlv3+o5OTk/XfBqKQuehcX//18X+wvJTOHgAfWpajL9uZ0C+wtWXlikZyhk8Sf28+fusagoDI/q5lJYxiG5P7i+5xd9HeId57QQVukyT5TQkCtNScXl7Qyeh6KKAIYfpFGYRwKiit91+WHVQO3115ATSooPE4y4a0AxSj3Zt5ihM4xmwVgAfyRhmI+fc2WIRyW4SOvrZVOwElZPUzCDEkiT/zn2UpCUw+6lfy/bfoLoYH/bOEnugUujyF0kB2357+SXgfEbMFD0qQOC2F3VW1jfwEcUK0QiJDERLdpWc4jcKsGtQXLwUuQjtH9cDM5SqzWXn3XnglQ6DsI193gp76IbySbRrBso0p+rKq50z3FCeTxLweqFbOgL4D/Q+xFNI+b3ZpkgcKHxa952+zLbzESZ/3VOjsZ4gUuRpJjyvLMc+9t7KSgQQWu6ZRDCyYqiOeSm45SkKo9aSgGE5xsq/9M+99AfQTXseDlZcwU96fL2T2xBsRUrgkMDxwlZxeHdXQoqSqKbtwjHcyg0IQGEGnJtD0ZTnI2aoZVCYMnUzC9AqD3aUMxAQyu+N+xXPJt7wZJR/1zJRpH+zzYACkzPDhXl9Is+8doUbS7Zmtm6A0HKBRUtOSHEsiRsLtA88wg+WCAHl13ZsTlMBAiowf9nTVLo1kkRH+3hxBlhPieOYqxaB0ypDSE0hUPbiVkVhbe65pNhZoB1/Vwwq39PyRzJFYkFlMX+19jXY0FrVvvE6L+kkThQdh+rThALdXx4ycSZKgDxqXBJW8s5F4BaD4B9DnAWZQGESXaJISeGLw0AvlzRUMIIUeNV+IpCZhenFo2I5Sn1B0dvN5MX/MQo4OoPTUID+BhrHwc5ZlNPqQ0U9vPlqtDp5IGPcPlfD+qeBmuyhG0hSefHAJQhAtivnVPxD9YyHEhsq0XTVSqtJ8TlCQJhz5ZO/kbTP9blB45JnhC+hOvkvg7SWaRP1lL2VZwTmmIEXQdfMY6pAjFoXAyZn1YyKZOS8Fvfw0nWSHMwuUWGkOFZ09UMyEWf4DH6aSBnQOs8W2Onp4fyeYtYWoAEjoFd38Okm3XlRK520kAmn/8KVAgOD9G9tIGO55hhExReG/e+etX7cuDVSmO9EUeic8GakznuKE8UPdAXr3JmkKErFWqIyBMsV/lg07F3h/h2G9bOZy3hlMa+vG11XLu18DIXYKkt90llNIO6BLIF9IKn5eNqIRBN+6E62osBLosYp3/Wjmu3OZo9FPUw+J7MjXzZSRb5NSOkmlj/eWrZcrNu8bYO0giKYwoVRbCEVNVJCI4SoAard19xOa5Xmiv7fKIpaZFMCyOaXvBCK9X3KCoNqmqNptAG7Iumkl6eR+1TCNVP4TmuKhf5OskOE1orsbTaGS38AARn0PURlI091mvbHuk2Q6Wtv/4VsxJLMoGJBDhY24g3iKWOyW+iLxnssx4Y14idiU9MBKKCmjAT6FlhFmWFmsHbjAOzYw2YcsdDPiyQcvQNcdVWAwdO++TGbQuGIU86eguuaeqaaCQp/naMj3FORDR0acTPACWC8KocFSD1QF8u06q9FbYYZYgcKofdUdEphLyiyN0Q8jRBlq+jAIVzEO5KzIJYGh6xeIQu+9YgsUIgwKIQuAmvJOkhQKPRwQKf+kpDs5x3vRbfgnIIDby8KYWVx7jmo47uwfNHSx1v+sV07BXE3KekJJlE9BJxODglUMlMoFiIitXRcpLvvMTEDfz4H7+WmK/WzSSdpR4EArrI4RdCOiX20c390ovQEZxvg2qhHVCdQhEZp6goI4j4Gm1Zzf2WdHe43Hx9NL78OLM6+nm0U7yJ8C94SF1B3AnC+qhm4nvHkmCRZwbRg5vfeIFxEf1RtDpvlJGQxLwso1J/g9xAj1pyb4yEbjj0gGLTMsuJNft5SZ2cGLPWPbKbxJ6IdYQSBpYVDtBUvL8L8laf6fSz9f93tm07NUC7gn8SWfpsCeQ2ZhjhsuwW2ryuMay9LSvbyuA820aejVUT5JHBpWEoqtJNSgo72Hm0PZGxdUsjFrpaFxDar+d0LyVy2h0MlXNKMva1To0jFJZrIHRgI0cmnDc5yIWsfnpukvb5+Zqu0Y1qxNcxQtMCSHKSzdDxIQdGGBKUZsrRJOSncn4Z7ldsShfaz98P6Kro7pV+IavSU9f7DnSRBfG6mUope7GUiowcP6KMNFcnQrjRFC6I4pS9FdL/dyCrs4GW7AghfkJ75uFUFCS2SGS2IJ9/OF4xZUvhMusEwwAX0A02B1MPGJbxYty90w4ZblBgZLDWZZjiPTaQbMFEvhUzD1CZh8f0SQGYaHISOwNlhMCXE7J8BEfIanaESOr44XQCrAA5osjvcC29KDrwRNJobV+nd8GlFpYvzx/MlpVsxOW63pcJgl5HdvaiL58yC1ncJO9uXuAI+Hy/CldLcLfAGxSNq1e0biS9cCynBm2W3PBvHM4nE1YdqO3cmCn0SDmZFLKLsXWOaY8SdXpAS0lZ0ZCVMBHpu1EAWB0ERtcaIWKo0vsy+366BRMEK6NblpVPL1gyn0EyTj5K2eAH6uDJDE9wv+SOaAzgf3C/ler36ePau7ebfxu2xaeDe1CotyMSpDpdSVt+tA8IQvvIRaTISLYJQAYok+bhbbYiskb5D5p1u+F0gK4dbKKC4N0/+GJkH23Cb0nN08QTTPTf9V70JXR8SoDHltOoZ/hWgKShz3P8wbAST94VfbRMWhLpCP/+XqPb8RlJ7UMCuR4nHdKhZ1f4RFtKg2vstAMbKnVTNwzZSe+LComHqQv0hTO++eQn4Nij+KsFPDEZFCMx4WDKNYtMsXUcok0XTWPEX0xoUI9cTj2vZbIvhm6UGg20tVX0OXQ+iqEgAP7Y5FkmEf+C/4cBlsWE4YCdvUlRuoXChweVPI5XSzZNV7jWF4I4ahRLp9v2wb3s0n3YNecYhZjd6/8Ww1Ya9aFHGv3JgIXFKUz8qBbpqFk7ndsK2UYZ3xmR3undu2qF0wdTWM0J1kQF1FF8WRnQpyun0g73A4XCNe5681ToNGqCpQhfxWXnGUqI3qFsyPVRqGEzqthuzkXmIQMV80/1rjwtXAI0M34TtBdYFkjUE7D+qBZZfOFzvDh/5pdB8wF4slUPDhiyyRHpTLY6gcNKqres4oHBPMx/X6sUAhun3t2gklWC0QPa/YlhMsx8AZ+Be3DVkBqHyThzEOlkau3Pr+xAaqqSBRoMN9TIDy0kh0urccINx1oZoUfTnlmXBZlIVW/1ndsEBOG18hLpMknngWSLdZFrOZq/pyAN6WoQaNRKgmcsF9HiKkqNtQHLjrGsL48oPnIDJlfoe4V7GdXO+SZ2SuNiuPEUe2K4Ga8v3ODvV1vXDBUCQ3vDFs1Qk1OtdeGjBmvUsiOp/yrgil61AwGkXDOHn9waJhQgNINQbA+BSLxqXdDUujs6hc819hno/WRUm6H2mhhNEYA1ngizIwQ67UBUuw8Otd0GIgZo9KEYnp+QXmaYk/yoOWN65rPCUTp6ACIUNI1C0rSsLsZBmJx7VlqQ3zclTWVTUoPK096FkLAR42XFm24pQ6U0QRZ6Zup5zZ9N3dMYxwUDDC9V810Vu8SlziyFVsmMMVDywjglzz1xJJt5aRg6xcYZjDaF20n996yuCZBmZvWg7UhGH/WdshvqnWNzxNcRgNy9bWNK01MkMSp3XD1I3lIE1iCV02N+E+GtEt2KCv3eM0JQmgDtQajfplO6W61vni4QcHbSSlgdACyzS886mWxosycI1T6t5FwiECnbrRG1jKbP/V1drMARFp2yeIT4pie5X/174IFJiP7EFjgMMDTCC/+kso/PBSaYNpqXbgOKqdKvdFAVzloyzUpUASX3vbCPNd0LHJdjVI5YzyBJwSyPv53hWRpDP9iq0/NFL+Ik0SItv1TyBJHwTge/3cR4XmoxrkCiufe07RtFdtCv59Y+iOGZzLO3eJkEWPPHgBW0+4f3it+YauqVq5BOStgPCg49fHWKb4e5EwUPJDMMGhnvh013v2MJxEpbBgsbwuq5ahGicZouvWb/cxJQoUlazq2wiXNV5Kaie2ZSXsh1PoDpQgf7g3AAJuz2zHsW0TmgkiRPKo2UVc388ZRUs1gvxnBAW2Bs1dBaaw0EfgOSfNHMiKxjeYln8htC14CWeX0SxYpneP/j6t0aIBTTxh6kAv0pWqV/tgtwk02UZY6YdLiVA8eX9+z41ss39B9P8ajlQiZ58Nnuz2HmcjUSYTT/dSUYQgeHmC+7ZhpyzT3URjT7X3lpSGkx3fUaH1Lo0HEibT7UppKhKf6wYwmJVfjWEI0hQ6LeuWpQD1amJyWIWWpepnPH2Hk2ygXQbl6B1tp9x+vTqwcG3TVnOGsTq5ruu7C6gyqLyJF2apUgTSwXRrvrt3xG+8YlSHy3XDtbf1plZ7vc6UkLb3PwuiTqSUBjAV6JGh2kUz396200lzTiTx3HMswyl3J03/M54jJrtHiP4GmoGiGIX5VGBFcgeNC4FTzHlnGSRRxJclkFVGdSBwd1mOotFTN2JDW+9Ir79/zzUUWzWdQA969fxFKDrCSduuQwSlTb+/edhrXiJ0vxhRjW34vY9m4Y1sJZXzH09fLlTgaVE3wjHQoWgy3LAQFAPT/lDbKvJVc4HRou6AvvePSOZR07/MZpd+m6DWkXRqnMI0wSTj7O8NPZcKZvscNLd+2UiZQf75drP6XSBFYuJFc2iVRm8MSL+i6Da095y5TFh9OiR0jcXtasQ0ICoq9WazcEVw9DqIZk5Neb8bRxFCuwC+43e2GY+OQz0QiokNTWkoFPO2UR7RVLgQu6g/q+H2DASVklpNMamNyu7yNni22HwOciVcEqGBj+DZ2tzL5RyjshB3gJ8+V0zbNG6mNGTVu7sFRRPgoqN3BK35yrqh1tI2oc7tlNK8HhIM9D9Bkmh5XVKgb4WnI5xGZ4wwJTzyUuBsE3Zj1Q71jJkwnN25BpKG3ab8l35K1aNCpcE3Heh5Wzn8biiSPKTEg+YpTZ0ECd1suE+J8KzV4toNvFK+7kHXMY3yMYk1BoMk9sGJG/4IZRAmrvKBauuNKzpc9iBengX7eUDen2y9LzRk4g2RPoLkUxzDaHw3pV8u4/OkMFi6hq7mnKC0O2qFO2v4qqHnTN3dne9D/IphJLxqV97KqHCzpgZOAzqd7Sz3BUocFhKBfzvmwVpqGnpan2Xpp42IqM5CNwlqXrqtH7zYnHq2oltKcT+0qgQezoKGuvRn++CucKsT6EqxeU5oGSl772kSmtYvTiREeN+I6lBv9N+IMDNd+17DLz/4lkmLVEQajESl6cF1o9lr+rMvhryIKZIR0aXa9Aq3C14U+cGN685G7Ux6q/bDBw8qRg6ywdbPCXCx9+qp6qkmZMBzCXRyttelUNh3baMwJEN7gYlxYdkS8T23GBhF78X2mCmx1oGOg/pTKpy0Uc4wbfvwWxLT2ro+It91dDmKcLuI2Oij14dVIT2u/jiaDFgMRnbLWEgAaUhr/dPT7nifpeCVoDMlaaG9uPiHFO5Q8Xy23c6Gq57i9hQhvNxT1zATiqrkR5ACaNRc9eGOFMVnKLxpXsviVTOMsDTSEIbP6eRB8xORI9bBspgwy2PoBnS4WtSzloa/psNTROOK4Zi2N9JYjjj1OzXinRHi7+fQgQhf7xqA04N7I5g/ipKFLQXxEAW1wyIxTVNkmiJ4BiIE2yOGdj/kouQOCcYSY0baJilEOPHBahjgo48RyzHrzpDgCIoiQUeM64ffYLkDkshO7bZZmuEJlp80bsm0Ni0Ytm15f0uGBxXI9lIxEqqxO8ACGa7q6qaizFqchtqHlTHxM0ci3ogQgVgwtyu1b9ahwCfDGCU5JI3tESGWFDRN4ARE7SQFXpY1TZYIzFBJihGAiHgeibSsCQTD89v7hBFuXEgwiLBxAY1b+l9ZUsS8IJJsMrvc25B017fshF5+hHYERqCJYdUdU0mh65t2UW1+zJIMzUlnLqggM5hjUkbEpW+YKbsBAlCrrZrPBQ4R7zhmx7Pixt8uQrndtx6L/yEYAiaAFmlQ3TBZIL2j/xIwKQwrRYbq9XdhEokR6BwlYei7Y/jq1o0jRHGMfL/+132Gvd+0bAh/jAQZhGD2em9DSDRe6+GiVWkAHgKj00KUYe4YYwr3l24CmsuaFylhXv+KusMBNJ6lL9yoyRV7L+7QXYSMIAjhASQU7S6CddTCGUMEzAyO1iHf+DJw8MaP9IAZRvjyQ0QmaX7uFgYa066CMlP1VTYjS8ClJ25Hysi4NQvrxpnJQAHhxlPkztYEI6SzK1Djhl7+VqCgCGfTNPnupUnI9Jf3KPZW2XefsaV2KERgnG2Przbz2+tlAbB8dn8E5EOEu+FvlD2UENRh6FscO+V3w4PwWwIiRW3kNf43nYEqBTWtlubAQmIaTxrLNinw+KISigj3BJEaV4PeHyXYqYhk8aRn2lbRm8M4X7mVscaR796FEoA019E9LKiVd2oghNN8azE56VTdfEk3AsPQ4b9BYLj55Vm3FVL36+8iCqGLXTU8QJnyRiEhbD9E8sjb3YTu5NxXgWi95zAYojbJ7z7leJ4iLiM35z0XKY2Zu4lI1VbGpEhOGhbIb6vQhtzdrXSh55DvnhN4C2FSDjUSCKE1sAekX3g2fzvaEBHWMkCl4PM5GGWide+786LrBeDOQIpud+MSRdVSnFAcLEdDhJK0Jr1cCQGqGVQS2yyDNsdRGY2Bia7NvcZ3EuZIqRqK8pTxghYJdOnXLwlgAhKtwwgVP2wbz8uBEUV42CLTz93Q2RRLZwQzyddHbPgrnrvUISm0lkoKlFgqKI8ImpBk8vtzajzPSBK8ErQOcHPti1Gn0mi44TFzmDhbLaqRJH0N0ymctUXoWq9cG6p1tpow4Z5l6SS0bJHod0r+KOxLqF0xVMXWjdliv39eboDYC99a3m6kBmc4O6ovLUfdeq/xSSNyYVZvPlg3SnP5jrvcGQ2s6Ge+okCEepDfZEUhZPmXPzviOG57gqt9b9Qp1X2/Xm+Ul8ulWt6tgPnQjR9FaBjl6ikYw9fKgQFLuf2WN59igcgM52WjsSHC7EKDcNHDThh2dXXoe19mBY6AyMPl43CuiuvrcmmyUqIIrWrTM7cR2uVG4J9k03f8+Q6vESydOfFSKUM3c2bzto9oGOiIKJkoy7X28cljcBJ7u49PNt1+e1ir1fYH4+MXq7qbeyM8JaGYqZQT5O+30RvOu7VKvdS95uxkc/nM9dzdz3gKbSOEOVRTZljKzbkU/q6CIYjaNkLbDoz6RFspUaJYiUZlE3kXRzUDd16jk3fcJmWjX09lb13F1BWQj4F/3v3H9xQsD4FUlrv15t5yPRmHAgmHuy2sxDOhXByMlltrGb6/6/q+63qebhmHx685nML/bDrb8wnAS55hOJXVmKCjPIYsDevQtlU7540EkpEEAUpfe7bN0pzReI7If0UpoBSD3aetaFnPWNr1UVLjqTufxQBRQNLZI9dUbSs8r2c0Zuv55WRyOb99uBsmZnk9Wewz0blRtN3u4cOzchAq0XrimrnAADt6/WJyfHV1vDnpNOpe5WRfwGwkASENNpUgPLFlWVC3jaD8x/2wT0YTwHdC9geUVhcECWoIIZhdYVNWDLuo5wufCFrmS88JT3nbq3G4e2CAKzf+ddXefFwT3ue0Ccvi7GnJdXRdBUCYgef1PM/3/OV60x9K4SGJt/2dREjdMuS2e76oEUJapEHq1NpPj6p7nXZGiCaSgd45OXTDnWQd5q9x0Bder8HTV7t60QmCw7+0MxwVST3IDrHV8YOg5970ZUSJg8OeEbiH86GQlk7quutX51PhP/941X6vE0NyOJPTycwt67oNLc7JN1y/sjqZQBsPt9Z/9ogqhL4A4niu0SDQQaCGjhAevP/0WWGx9RdMqOj681nez7vl1fwbJk2+PgzDEcdLr7yc9wUaGFjbRkjSuHW0LN4e72fSFEcy/fXq5miAaY4UapvOs6/bYHU+vfov6R2C+4cQot9OEfvfbNar2XI5e7w+mSza2fDcKEuxoTL7ub9EItGtTzLhrx4ELfytIAjyjEgT2uK//zMalvD8MKaJ1rh7cTHICij8yeSrv95B6Vp/sI/RTuhMtsZGCn9riWr7WZrmWJam2ExGzlJgXZIU6EJJAi4AO5dlML7j5ugWMhgDKRSWfG2/1ZpmJRz6vfCxCGqDkH5uuBiNFLOfaRTHy9A2ucj0h0SkJQX5vz6NhgC8VPTTMwFDDrPgTIjXEWbkJI1FEB00L3//GweckWUOOjKNeNYzc+oAAAChSURBVPAvQCdJ8GMZBhxlBvJSYjk5LPFQGfyqDX308tThy/+PgvjFP2B+sqwetRkmHJIfDgv76tM3v8sSP7n8cu8bvf6Eff1uL5/3G38sECNGjBgxYsSIESNGjBgxYsSIESNGjBgxYsSIESNGjBgxYsSIESNGjBgxYsSIESNGjBgxYsSIESNGjBgxYsSIESNGjBgxYsSIESNGjBgx/r/F/wH+rwXwHtS/mw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3" name="AutoShape 35" descr="data:image/png;base64,iVBORw0KGgoAAAANSUhEUgAAAOEAAADhCAMAAAAJbSJIAAABg1BMVEX////mHiv9/////f/6////+//3//////7//f7/+f/7/v////z5//3z/////f3//vvnHSrfISriHy77//noHSjrGyniICjv///3//v/9v/mHS7/9fXrGyzcIyjkHyjhABztACHeABzTABDkABjSAB7cIizxFybhAADiACLeACLUABrMACD/9/HeABDcABjtABX/7e774eHTMUjmrq72DSHxzsz52dr/8fPLQU785+DbfYX0ztLNCxfilpv77+fScXvWJjfbcHfsw8LgtLHpoqvfZHDOVWPXGzHRKjvnpKLDWFnVZ3PHiprYVWHeSVr5vMDkipb5ABCsMUPSh4jmSFPACTPaeXXJLC/fLTnnqrTNRkfGMjvUn6DMUlPclajZb23xm6bdeozgx7jqTmffb2fJPTvlzNbdpqDCSVXfL0XamozJSkvGb3DRhofgsbn42+23JzHdYnbjXnTRgHf4xdXkTlbxz8G5VF/rmpb2qbnreorkgYHitqrhHkDlrb7Pqq3IQF1/npuAAAAgAElEQVR4nO17+XvbRrYlWCgsxE5spEAQAAUS4r6TEkmRImnJpKxHiWml25EUjdNb0u447snijCfufu/96XMBOraTOLGc9Pwyg/P1l/YHUgBu1b3nnlNVJIgYMWLEiBEjRowYMWLEiBEjRowYMWLEiBEjRowYMWLEiBEjRowYMWLEiBEjRowYMWLEiBEjRowYMWLEiBEjRowYMWLEiBEjRowYMf4fAAIQiGX/r90/fAQbPYZlEUuy20fBv0jybQ9lo/eB779xCxKx6C1fvSPI8LGYYAX619/jl4BIEtE8jxCHJJbAoojJMAhMkhzHve19GPgIYhLkV5cwhd72zbtC5gUak4zAS7/hJr8AXsAkpfFkktLSaU0mozmFsAle07S3/QGVpEgC8fLrCSbTMk3+6hdgOS78Y4wp6lff4xeRRLQoZLMSTZM7OyTGRHZ/P1vLiAR6+yMZxIkZlidw+vU78lor+2ufD+kitxf3Plu0sPhr7/HL96fbxyedx487664m4uzi8n5ntlyuDk66bQK/rTBYTLRP5w/Oxq8/RPLwP8j3LUREYlGmET/srmdl12vuLic8TcLQ/ZtAM7JAQfFMu+dV12+4nufXzy/+sGx4QeDqjm54fuXgYj9kHiwwLBO9P8vzAkfsb6qND5q9lRxeQ1iSIeTftd87SxmGo3Dmm5NqMzAUxQh6vcoIc5Lw69P9h6CYTAbe7PKhrweO5RXXX31opArNnqHrjqMm7EQxZQSFzrGGOZqESo2eS1O8hO+tXCNfvO/stsIIeUrgUP/3x5n3phqBYfir87KdcIq2t/vh/A8Pg90xhkf9myIUySQx/XrpWRCS2+m2+OlZMQhm98/Ws0YzsFXVUiHOwD3ohpQJPBv+EY+wdpIPnMa8XftoG2E2QxNXh2uSzLzvG9C4f73nOrqSahY3bUyg4Y03wcBx/6YIEZI/LvdyTlCE+IAyj6v1/EfNY2A0vv3xbcELdFstphxT9zr3apqAowgzTLvj6alCVxaz5WUyvJZG+/O9j6YcLTHv+QLDs7ypBznVKB+3EEpKiDj74GtE/rsaPyIWN76VSqmJxmYqEvvzRuOgvdn7HwRJAZvKg9GyrFuqZVqOmcg/+6f2cmQX5UA1Hy4wTV7sPSKimBarfGGM8V2JBlo7gzJMEnWrDcNQLd0/mRKkSGb4dvfGfY6o39B2tg9ANM3C62RHhwHc3/DPBxmKaB/Uy59gYr73MSsgDL2QRu0/1hVFty3VVtREYb3QWJoiTsspx1sNUFLcud67wBQW2k92m7vhv0CT3A0IURTL184qpuMYpl455RHBYzL7ZbXcc+9hVvxtESKaZaC1i0NINlNJqe5zLUkJg6W/6iNMrPe62xdlw2oYrn3Fhlm2bFvvVfssldnUHwbGw2GGJjN/2juQ0kL7i6pnlLvoPRIr1EqIGNy4Cdt0DH01xrTAZUj+qKQ4vYctmv+NXIoEiiK5zIVqBI5p6NYCJzPo26p33k5zVG1WH9PCNkIBSaLcXdkGZKladPML4Jh5qRi4nTZPJ3eyf/tzmx58XfR0t3CBtPfpYSQl8vdWvcAspnSlM+Q5GFOBWBxCh3IvCZCPv7EOWVLIaJelHEygbj8eyByntZfug6xIJZl+pbovRi8b6XCKxNNR2TYUyz78VsDy3HMSwWqKQ81KC+2rdaNkGu6y/7KT3BEg7/lJXbcsM6G46yzNyaBIk/RRzzDs2RSBfPwNEj4EifD+WT6l2KpeOmhhkketw+Bc4zhKICb1vxB4K6fBX7CRNh0f1A2jcoG57JmXsr1ZG+2fnp5+fTLbdQ0nZbjrFpIwd8dhF2Sep0j5hesYdtHSvXVWJBFPII0kHvRyQeVCDHXAG6MB9iYyPG8EHb6ZgMJJ+CkozDOIIlq3vm5YKtx/n8ZJUT7wH9cwxWs7zF/9C5H6njBYQmBDU5U9Xh5eEenao7zhGNU+Xbv13VLJaOimZQeFjSSyxJ0HXU6C7NVOysUgkUgp3m2N3OpeSMyPD71ql/mRaoiCY0nqDRMXXkFJisHCW+6PeImiaO3Ay5km3P9BDUqSJkbucsBQ4BTocX21L7A/pEQG+Ke9YDnyyE3kEoULHn3XKKYSum0nTLd+8G3mfewAI5OYlh94CdtWdKN0nk2TW1cpAU//Z7dG7Pwo3SMTh96cQbiE4QoW3lr6msTTuLXydVtxjNI6vD8pLtz6VTpJCgKVOelNaOlHQ8MIGGfSNBo1lZRdPqXRVTkwDMPJ5Yxy54ICaf4+VcNjev++l9NTFtzjIIuSeDue4DVB/FJc+kdCPyoUKHqM3riEWVITMszbal+ixMzwIAhylm3Y6yyVhJvWZqU/EByYWZ76dnfZoqUfqUKGhxzZISaumUsYZzweFFKJnGrbXv22C+8HrPE+SobE8n0jZUKjzzmztsgywjb/wufTRLJV419nfDhz8L/Wp5/uvyo6kP8w6fufXi2yryYWvVEkiKRbBz6UuJHSOy2RlKDQTv3llKYyUoYkD/aeMxT/47FhNJ7BV2VHcbzrGlfr7NXdZr2wnvxDErAk8PxdGwVkiSyQ2hMvkYMM1/XycNvZo+UEegdNJzeVuvtkmn7ZW7lMRkDZz27qjXzlL600SDnEEZpGotaouutWlv3+o5OTk/XfBqKQuehcX//18X+wvJTOHgAfWpajL9uZ0C+wtWXlikZyhk8Sf28+fusagoDI/q5lJYxiG5P7i+5xd9HeId57QQVukyT5TQkCtNScXl7Qyeh6KKAIYfpFGYRwKiit91+WHVQO3115ATSooPE4y4a0AxSj3Zt5ihM4xmwVgAfyRhmI+fc2WIRyW4SOvrZVOwElZPUzCDEkiT/zn2UpCUw+6lfy/bfoLoYH/bOEnugUujyF0kB2357+SXgfEbMFD0qQOC2F3VW1jfwEcUK0QiJDERLdpWc4jcKsGtQXLwUuQjtH9cDM5SqzWXn3XnglQ6DsI193gp76IbySbRrBso0p+rKq50z3FCeTxLweqFbOgL4D/Q+xFNI+b3ZpkgcKHxa952+zLbzESZ/3VOjsZ4gUuRpJjyvLMc+9t7KSgQQWu6ZRDCyYqiOeSm45SkKo9aSgGE5xsq/9M+99AfQTXseDlZcwU96fL2T2xBsRUrgkMDxwlZxeHdXQoqSqKbtwjHcyg0IQGEGnJtD0ZTnI2aoZVCYMnUzC9AqD3aUMxAQyu+N+xXPJt7wZJR/1zJRpH+zzYACkzPDhXl9Is+8doUbS7Zmtm6A0HKBRUtOSHEsiRsLtA88wg+WCAHl13ZsTlMBAiowf9nTVLo1kkRH+3hxBlhPieOYqxaB0ypDSE0hUPbiVkVhbe65pNhZoB1/Vwwq39PyRzJFYkFlMX+19jXY0FrVvvE6L+kkThQdh+rThALdXx4ycSZKgDxqXBJW8s5F4BaD4B9DnAWZQGESXaJISeGLw0AvlzRUMIIUeNV+IpCZhenFo2I5Sn1B0dvN5MX/MQo4OoPTUID+BhrHwc5ZlNPqQ0U9vPlqtDp5IGPcPlfD+qeBmuyhG0hSefHAJQhAtivnVPxD9YyHEhsq0XTVSqtJ8TlCQJhz5ZO/kbTP9blB45JnhC+hOvkvg7SWaRP1lL2VZwTmmIEXQdfMY6pAjFoXAyZn1YyKZOS8Fvfw0nWSHMwuUWGkOFZ09UMyEWf4DH6aSBnQOs8W2Onp4fyeYtYWoAEjoFd38Okm3XlRK520kAmn/8KVAgOD9G9tIGO55hhExReG/e+etX7cuDVSmO9EUeic8GakznuKE8UPdAXr3JmkKErFWqIyBMsV/lg07F3h/h2G9bOZy3hlMa+vG11XLu18DIXYKkt90llNIO6BLIF9IKn5eNqIRBN+6E62osBLosYp3/Wjmu3OZo9FPUw+J7MjXzZSRb5NSOkmlj/eWrZcrNu8bYO0giKYwoVRbCEVNVJCI4SoAard19xOa5Xmiv7fKIpaZFMCyOaXvBCK9X3KCoNqmqNptAG7Iumkl6eR+1TCNVP4TmuKhf5OskOE1orsbTaGS38AARn0PURlI091mvbHuk2Q6Wtv/4VsxJLMoGJBDhY24g3iKWOyW+iLxnssx4Y14idiU9MBKKCmjAT6FlhFmWFmsHbjAOzYw2YcsdDPiyQcvQNcdVWAwdO++TGbQuGIU86eguuaeqaaCQp/naMj3FORDR0acTPACWC8KocFSD1QF8u06q9FbYYZYgcKofdUdEphLyiyN0Q8jRBlq+jAIVzEO5KzIJYGh6xeIQu+9YgsUIgwKIQuAmvJOkhQKPRwQKf+kpDs5x3vRbfgnIIDby8KYWVx7jmo47uwfNHSx1v+sV07BXE3KekJJlE9BJxODglUMlMoFiIitXRcpLvvMTEDfz4H7+WmK/WzSSdpR4EArrI4RdCOiX20c390ovQEZxvg2qhHVCdQhEZp6goI4j4Gm1Zzf2WdHe43Hx9NL78OLM6+nm0U7yJ8C94SF1B3AnC+qhm4nvHkmCRZwbRg5vfeIFxEf1RtDpvlJGQxLwso1J/g9xAj1pyb4yEbjj0gGLTMsuJNft5SZ2cGLPWPbKbxJ6IdYQSBpYVDtBUvL8L8laf6fSz9f93tm07NUC7gn8SWfpsCeQ2ZhjhsuwW2ryuMay9LSvbyuA820aejVUT5JHBpWEoqtJNSgo72Hm0PZGxdUsjFrpaFxDar+d0LyVy2h0MlXNKMva1To0jFJZrIHRgI0cmnDc5yIWsfnpukvb5+Zqu0Y1qxNcxQtMCSHKSzdDxIQdGGBKUZsrRJOSncn4Z7ldsShfaz98P6Kro7pV+IavSU9f7DnSRBfG6mUope7GUiowcP6KMNFcnQrjRFC6I4pS9FdL/dyCrs4GW7AghfkJ75uFUFCS2SGS2IJ9/OF4xZUvhMusEwwAX0A02B1MPGJbxYty90w4ZblBgZLDWZZjiPTaQbMFEvhUzD1CZh8f0SQGYaHISOwNlhMCXE7J8BEfIanaESOr44XQCrAA5osjvcC29KDrwRNJobV+nd8GlFpYvzx/MlpVsxOW63pcJgl5HdvaiL58yC1ncJO9uXuAI+Hy/CldLcLfAGxSNq1e0biS9cCynBm2W3PBvHM4nE1YdqO3cmCn0SDmZFLKLsXWOaY8SdXpAS0lZ0ZCVMBHpu1EAWB0ERtcaIWKo0vsy+366BRMEK6NblpVPL1gyn0EyTj5K2eAH6uDJDE9wv+SOaAzgf3C/ler36ePau7ebfxu2xaeDe1CotyMSpDpdSVt+tA8IQvvIRaTISLYJQAYok+bhbbYiskb5D5p1u+F0gK4dbKKC4N0/+GJkH23Cb0nN08QTTPTf9V70JXR8SoDHltOoZ/hWgKShz3P8wbAST94VfbRMWhLpCP/+XqPb8RlJ7UMCuR4nHdKhZ1f4RFtKg2vstAMbKnVTNwzZSe+LComHqQv0hTO++eQn4Nij+KsFPDEZFCMx4WDKNYtMsXUcok0XTWPEX0xoUI9cTj2vZbIvhm6UGg20tVX0OXQ+iqEgAP7Y5FkmEf+C/4cBlsWE4YCdvUlRuoXChweVPI5XSzZNV7jWF4I4ahRLp9v2wb3s0n3YNecYhZjd6/8Ww1Ya9aFHGv3JgIXFKUz8qBbpqFk7ndsK2UYZ3xmR3undu2qF0wdTWM0J1kQF1FF8WRnQpyun0g73A4XCNe5681ToNGqCpQhfxWXnGUqI3qFsyPVRqGEzqthuzkXmIQMV80/1rjwtXAI0M34TtBdYFkjUE7D+qBZZfOFzvDh/5pdB8wF4slUPDhiyyRHpTLY6gcNKqres4oHBPMx/X6sUAhun3t2gklWC0QPa/YlhMsx8AZ+Be3DVkBqHyThzEOlkau3Pr+xAaqqSBRoMN9TIDy0kh0urccINx1oZoUfTnlmXBZlIVW/1ndsEBOG18hLpMknngWSLdZFrOZq/pyAN6WoQaNRKgmcsF9HiKkqNtQHLjrGsL48oPnIDJlfoe4V7GdXO+SZ2SuNiuPEUe2K4Ga8v3ODvV1vXDBUCQ3vDFs1Qk1OtdeGjBmvUsiOp/yrgil61AwGkXDOHn9waJhQgNINQbA+BSLxqXdDUujs6hc819hno/WRUm6H2mhhNEYA1ngizIwQ67UBUuw8Otd0GIgZo9KEYnp+QXmaYk/yoOWN65rPCUTp6ACIUNI1C0rSsLsZBmJx7VlqQ3zclTWVTUoPK096FkLAR42XFm24pQ6U0QRZ6Zup5zZ9N3dMYxwUDDC9V810Vu8SlziyFVsmMMVDywjglzz1xJJt5aRg6xcYZjDaF20n996yuCZBmZvWg7UhGH/WdshvqnWNzxNcRgNy9bWNK01MkMSp3XD1I3lIE1iCV02N+E+GtEt2KCv3eM0JQmgDtQajfplO6W61vni4QcHbSSlgdACyzS886mWxosycI1T6t5FwiECnbrRG1jKbP/V1drMARFp2yeIT4pie5X/174IFJiP7EFjgMMDTCC/+kso/PBSaYNpqXbgOKqdKvdFAVzloyzUpUASX3vbCPNd0LHJdjVI5YzyBJwSyPv53hWRpDP9iq0/NFL+Ik0SItv1TyBJHwTge/3cR4XmoxrkCiufe07RtFdtCv59Y+iOGZzLO3eJkEWPPHgBW0+4f3it+YauqVq5BOStgPCg49fHWKb4e5EwUPJDMMGhnvh013v2MJxEpbBgsbwuq5ahGicZouvWb/cxJQoUlazq2wiXNV5Kaie2ZSXsh1PoDpQgf7g3AAJuz2zHsW0TmgkiRPKo2UVc388ZRUs1gvxnBAW2Bs1dBaaw0EfgOSfNHMiKxjeYln8htC14CWeX0SxYpneP/j6t0aIBTTxh6kAv0pWqV/tgtwk02UZY6YdLiVA8eX9+z41ss39B9P8ajlQiZ58Nnuz2HmcjUSYTT/dSUYQgeHmC+7ZhpyzT3URjT7X3lpSGkx3fUaH1Lo0HEibT7UppKhKf6wYwmJVfjWEI0hQ6LeuWpQD1amJyWIWWpepnPH2Hk2ygXQbl6B1tp9x+vTqwcG3TVnOGsTq5ruu7C6gyqLyJF2apUgTSwXRrvrt3xG+8YlSHy3XDtbf1plZ7vc6UkLb3PwuiTqSUBjAV6JGh2kUz396200lzTiTx3HMswyl3J03/M54jJrtHiP4GmoGiGIX5VGBFcgeNC4FTzHlnGSRRxJclkFVGdSBwd1mOotFTN2JDW+9Ir79/zzUUWzWdQA969fxFKDrCSduuQwSlTb+/edhrXiJ0vxhRjW34vY9m4Y1sJZXzH09fLlTgaVE3wjHQoWgy3LAQFAPT/lDbKvJVc4HRou6AvvePSOZR07/MZpd+m6DWkXRqnMI0wSTj7O8NPZcKZvscNLd+2UiZQf75drP6XSBFYuJFc2iVRm8MSL+i6Da095y5TFh9OiR0jcXtasQ0ICoq9WazcEVw9DqIZk5Neb8bRxFCuwC+43e2GY+OQz0QiokNTWkoFPO2UR7RVLgQu6g/q+H2DASVklpNMamNyu7yNni22HwOciVcEqGBj+DZ2tzL5RyjshB3gJ8+V0zbNG6mNGTVu7sFRRPgoqN3BK35yrqh1tI2oc7tlNK8HhIM9D9Bkmh5XVKgb4WnI5xGZ4wwJTzyUuBsE3Zj1Q71jJkwnN25BpKG3ab8l35K1aNCpcE3Heh5Wzn8biiSPKTEg+YpTZ0ECd1suE+J8KzV4toNvFK+7kHXMY3yMYk1BoMk9sGJG/4IZRAmrvKBauuNKzpc9iBengX7eUDen2y9LzRk4g2RPoLkUxzDaHw3pV8u4/OkMFi6hq7mnKC0O2qFO2v4qqHnTN3dne9D/IphJLxqV97KqHCzpgZOAzqd7Sz3BUocFhKBfzvmwVpqGnpan2Xpp42IqM5CNwlqXrqtH7zYnHq2oltKcT+0qgQezoKGuvRn++CucKsT6EqxeU5oGSl772kSmtYvTiREeN+I6lBv9N+IMDNd+17DLz/4lkmLVEQajESl6cF1o9lr+rMvhryIKZIR0aXa9Aq3C14U+cGN685G7Ux6q/bDBw8qRg6ywdbPCXCx9+qp6qkmZMBzCXRyttelUNh3baMwJEN7gYlxYdkS8T23GBhF78X2mCmx1oGOg/pTKpy0Uc4wbfvwWxLT2ro+It91dDmKcLuI2Oij14dVIT2u/jiaDFgMRnbLWEgAaUhr/dPT7nifpeCVoDMlaaG9uPiHFO5Q8Xy23c6Gq57i9hQhvNxT1zATiqrkR5ACaNRc9eGOFMVnKLxpXsviVTOMsDTSEIbP6eRB8xORI9bBspgwy2PoBnS4WtSzloa/psNTROOK4Zi2N9JYjjj1OzXinRHi7+fQgQhf7xqA04N7I5g/ipKFLQXxEAW1wyIxTVNkmiJ4BiIE2yOGdj/kouQOCcYSY0baJilEOPHBahjgo48RyzHrzpDgCIoiQUeM64ffYLkDkshO7bZZmuEJlp80bsm0Ni0Ytm15f0uGBxXI9lIxEqqxO8ACGa7q6qaizFqchtqHlTHxM0ci3ogQgVgwtyu1b9ahwCfDGCU5JI3tESGWFDRN4ARE7SQFXpY1TZYIzFBJihGAiHgeibSsCQTD89v7hBFuXEgwiLBxAY1b+l9ZUsS8IJJsMrvc25B017fshF5+hHYERqCJYdUdU0mh65t2UW1+zJIMzUlnLqggM5hjUkbEpW+YKbsBAlCrrZrPBQ4R7zhmx7Pixt8uQrndtx6L/yEYAiaAFmlQ3TBZIL2j/xIwKQwrRYbq9XdhEokR6BwlYei7Y/jq1o0jRHGMfL/+132Gvd+0bAh/jAQZhGD2em9DSDRe6+GiVWkAHgKj00KUYe4YYwr3l24CmsuaFylhXv+KusMBNJ6lL9yoyRV7L+7QXYSMIAjhASQU7S6CddTCGUMEzAyO1iHf+DJw8MaP9IAZRvjyQ0QmaX7uFgYa066CMlP1VTYjS8ClJ25Hysi4NQvrxpnJQAHhxlPkztYEI6SzK1Djhl7+VqCgCGfTNPnupUnI9Jf3KPZW2XefsaV2KERgnG2Przbz2+tlAbB8dn8E5EOEu+FvlD2UENRh6FscO+V3w4PwWwIiRW3kNf43nYEqBTWtlubAQmIaTxrLNinw+KISigj3BJEaV4PeHyXYqYhk8aRn2lbRm8M4X7mVscaR796FEoA019E9LKiVd2oghNN8azE56VTdfEk3AsPQ4b9BYLj55Vm3FVL36+8iCqGLXTU8QJnyRiEhbD9E8sjb3YTu5NxXgWi95zAYojbJ7z7leJ4iLiM35z0XKY2Zu4lI1VbGpEhOGhbIb6vQhtzdrXSh55DvnhN4C2FSDjUSCKE1sAekX3g2fzvaEBHWMkCl4PM5GGWide+786LrBeDOQIpud+MSRdVSnFAcLEdDhJK0Jr1cCQGqGVQS2yyDNsdRGY2Bia7NvcZ3EuZIqRqK8pTxghYJdOnXLwlgAhKtwwgVP2wbz8uBEUV42CLTz93Q2RRLZwQzyddHbPgrnrvUISm0lkoKlFgqKI8ImpBk8vtzajzPSBK8ErQOcHPti1Gn0mi44TFzmDhbLaqRJH0N0ymctUXoWq9cG6p1tpow4Z5l6SS0bJHod0r+KOxLqF0xVMXWjdliv39eboDYC99a3m6kBmc4O6ovLUfdeq/xSSNyYVZvPlg3SnP5jrvcGQ2s6Ge+okCEepDfZEUhZPmXPzviOG57gqt9b9Qp1X2/Xm+Ul8ulWt6tgPnQjR9FaBjl6ikYw9fKgQFLuf2WN59igcgM52WjsSHC7EKDcNHDThh2dXXoe19mBY6AyMPl43CuiuvrcmmyUqIIrWrTM7cR2uVG4J9k03f8+Q6vESydOfFSKUM3c2bzto9oGOiIKJkoy7X28cljcBJ7u49PNt1+e1ir1fYH4+MXq7qbeyM8JaGYqZQT5O+30RvOu7VKvdS95uxkc/nM9dzdz3gKbSOEOVRTZljKzbkU/q6CIYjaNkLbDoz6RFspUaJYiUZlE3kXRzUDd16jk3fcJmWjX09lb13F1BWQj4F/3v3H9xQsD4FUlrv15t5yPRmHAgmHuy2sxDOhXByMlltrGb6/6/q+63qebhmHx685nML/bDrb8wnAS55hOJXVmKCjPIYsDevQtlU7540EkpEEAUpfe7bN0pzReI7If0UpoBSD3aetaFnPWNr1UVLjqTufxQBRQNLZI9dUbSs8r2c0Zuv55WRyOb99uBsmZnk9Wewz0blRtN3u4cOzchAq0XrimrnAADt6/WJyfHV1vDnpNOpe5WRfwGwkASENNpUgPLFlWVC3jaD8x/2wT0YTwHdC9geUVhcECWoIIZhdYVNWDLuo5wufCFrmS88JT3nbq3G4e2CAKzf+ddXefFwT3ue0Ccvi7GnJdXRdBUCYgef1PM/3/OV60x9K4SGJt/2dREjdMuS2e76oEUJapEHq1NpPj6p7nXZGiCaSgd45OXTDnWQd5q9x0Bder8HTV7t60QmCw7+0MxwVST3IDrHV8YOg5970ZUSJg8OeEbiH86GQlk7quutX51PhP/941X6vE0NyOJPTycwt67oNLc7JN1y/sjqZQBsPt9Z/9ogqhL4A4niu0SDQQaCGjhAevP/0WWGx9RdMqOj681nez7vl1fwbJk2+PgzDEcdLr7yc9wUaGFjbRkjSuHW0LN4e72fSFEcy/fXq5miAaY4UapvOs6/bYHU+vfov6R2C+4cQot9OEfvfbNar2XI5e7w+mSza2fDcKEuxoTL7ub9EItGtTzLhrx4ELfytIAjyjEgT2uK//zMalvD8MKaJ1rh7cTHICij8yeSrv95B6Vp/sI/RTuhMtsZGCn9riWr7WZrmWJam2ExGzlJgXZIU6EJJAi4AO5dlML7j5ugWMhgDKRSWfG2/1ZpmJRz6vfCxCGqDkH5uuBiNFLOfaRTHy9A2ucj0h0SkJQX5vz6NhgC8VPTTMwFDDrPgTIjXEWbkJI1FEB00L3//GweckWUOOjKNeNYzc+oAAAChSURBVPAvQCdJ8GMZBhxlBvJSYjk5LPFQGfyqDX308tThy/+PgvjFP2B+sqwetRkmHJIfDgv76tM3v8sSP7n8cu8bvf6Eff1uL5/3G38sECNGjBgxYsSIESNGjBgxYsSIESNGjBgxYsSIESNGjBgxYsSIESNGjBgxYsSIESNGjBgxYsSIESNGjBgxYsSIESNGjBgxYsSIESNGjBgx/r/F/wH+rwXwHtS/mw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5" name="AutoShape 37" descr="data:image/png;base64,iVBORw0KGgoAAAANSUhEUgAAAOEAAADhCAMAAAAJbSJIAAABg1BMVEX////mHiv9/////f/6////+//3//////7//f7/+f/7/v////z5//3z/////f3//vvnHSrfISriHy77//noHSjrGyniICjv///3//v/9v/mHS7/9fXrGyzcIyjkHyjhABztACHeABzTABDkABjSAB7cIizxFybhAADiACLeACLUABrMACD/9/HeABDcABjtABX/7e774eHTMUjmrq72DSHxzsz52dr/8fPLQU785+DbfYX0ztLNCxfilpv77+fScXvWJjfbcHfsw8LgtLHpoqvfZHDOVWPXGzHRKjvnpKLDWFnVZ3PHiprYVWHeSVr5vMDkipb5ABCsMUPSh4jmSFPACTPaeXXJLC/fLTnnqrTNRkfGMjvUn6DMUlPclajZb23xm6bdeozgx7jqTmffb2fJPTvlzNbdpqDCSVXfL0XamozJSkvGb3DRhofgsbn42+23JzHdYnbjXnTRgHf4xdXkTlbxz8G5VF/rmpb2qbnreorkgYHitqrhHkDlrb7Pqq3IQF1/npuAAAAgAElEQVR4nO17+XvbRrYlWCgsxE5spEAQAAUS4r6TEkmRImnJpKxHiWml25EUjdNb0u447snijCfufu/96XMBOraTOLGc9Pwyg/P1l/YHUgBu1b3nnlNVJIgYMWLEiBEjRowYMWLEiBEjRowYMWLEiBEjRowYMWLEiBEjRowYMWLEiBEjRowYMWLEiBEjRowYMWLEiBEjRowYMWLEiBEjRowYMf4fAAIQiGX/r90/fAQbPYZlEUuy20fBv0jybQ9lo/eB779xCxKx6C1fvSPI8LGYYAX619/jl4BIEtE8jxCHJJbAoojJMAhMkhzHve19GPgIYhLkV5cwhd72zbtC5gUak4zAS7/hJr8AXsAkpfFkktLSaU0mozmFsAle07S3/QGVpEgC8fLrCSbTMk3+6hdgOS78Y4wp6lff4xeRRLQoZLMSTZM7OyTGRHZ/P1vLiAR6+yMZxIkZlidw+vU78lor+2ufD+kitxf3Plu0sPhr7/HL96fbxyedx487664m4uzi8n5ntlyuDk66bQK/rTBYTLRP5w/Oxq8/RPLwP8j3LUREYlGmET/srmdl12vuLic8TcLQ/ZtAM7JAQfFMu+dV12+4nufXzy/+sGx4QeDqjm54fuXgYj9kHiwwLBO9P8vzAkfsb6qND5q9lRxeQ1iSIeTftd87SxmGo3Dmm5NqMzAUxQh6vcoIc5Lw69P9h6CYTAbe7PKhrweO5RXXX31opArNnqHrjqMm7EQxZQSFzrGGOZqESo2eS1O8hO+tXCNfvO/stsIIeUrgUP/3x5n3phqBYfir87KdcIq2t/vh/A8Pg90xhkf9myIUySQx/XrpWRCS2+m2+OlZMQhm98/Ws0YzsFXVUiHOwD3ohpQJPBv+EY+wdpIPnMa8XftoG2E2QxNXh2uSzLzvG9C4f73nOrqSahY3bUyg4Y03wcBx/6YIEZI/LvdyTlCE+IAyj6v1/EfNY2A0vv3xbcELdFstphxT9zr3apqAowgzTLvj6alCVxaz5WUyvJZG+/O9j6YcLTHv+QLDs7ypBznVKB+3EEpKiDj74GtE/rsaPyIWN76VSqmJxmYqEvvzRuOgvdn7HwRJAZvKg9GyrFuqZVqOmcg/+6f2cmQX5UA1Hy4wTV7sPSKimBarfGGM8V2JBlo7gzJMEnWrDcNQLd0/mRKkSGb4dvfGfY6o39B2tg9ANM3C62RHhwHc3/DPBxmKaB/Uy59gYr73MSsgDL2QRu0/1hVFty3VVtREYb3QWJoiTsspx1sNUFLcud67wBQW2k92m7vhv0CT3A0IURTL184qpuMYpl455RHBYzL7ZbXcc+9hVvxtESKaZaC1i0NINlNJqe5zLUkJg6W/6iNMrPe62xdlw2oYrn3Fhlm2bFvvVfssldnUHwbGw2GGJjN/2juQ0kL7i6pnlLvoPRIr1EqIGNy4Cdt0DH01xrTAZUj+qKQ4vYctmv+NXIoEiiK5zIVqBI5p6NYCJzPo26p33k5zVG1WH9PCNkIBSaLcXdkGZKladPML4Jh5qRi4nTZPJ3eyf/tzmx58XfR0t3CBtPfpYSQl8vdWvcAspnSlM+Q5GFOBWBxCh3IvCZCPv7EOWVLIaJelHEygbj8eyByntZfug6xIJZl+pbovRi8b6XCKxNNR2TYUyz78VsDy3HMSwWqKQ81KC+2rdaNkGu6y/7KT3BEg7/lJXbcsM6G46yzNyaBIk/RRzzDs2RSBfPwNEj4EifD+WT6l2KpeOmhhkketw+Bc4zhKICb1vxB4K6fBX7CRNh0f1A2jcoG57JmXsr1ZG+2fnp5+fTLbdQ0nZbjrFpIwd8dhF2Sep0j5hesYdtHSvXVWJBFPII0kHvRyQeVCDHXAG6MB9iYyPG8EHb6ZgMJJ+CkozDOIIlq3vm5YKtx/n8ZJUT7wH9cwxWs7zF/9C5H6njBYQmBDU5U9Xh5eEenao7zhGNU+Xbv13VLJaOimZQeFjSSyxJ0HXU6C7NVOysUgkUgp3m2N3OpeSMyPD71ql/mRaoiCY0nqDRMXXkFJisHCW+6PeImiaO3Ay5km3P9BDUqSJkbucsBQ4BTocX21L7A/pEQG+Ke9YDnyyE3kEoULHn3XKKYSum0nTLd+8G3mfewAI5OYlh94CdtWdKN0nk2TW1cpAU//Z7dG7Pwo3SMTh96cQbiE4QoW3lr6msTTuLXydVtxjNI6vD8pLtz6VTpJCgKVOelNaOlHQ8MIGGfSNBo1lZRdPqXRVTkwDMPJ5Yxy54ICaf4+VcNjev++l9NTFtzjIIuSeDue4DVB/FJc+kdCPyoUKHqM3riEWVITMszbal+ixMzwIAhylm3Y6yyVhJvWZqU/EByYWZ76dnfZoqUfqUKGhxzZISaumUsYZzweFFKJnGrbXv22C+8HrPE+SobE8n0jZUKjzzmztsgywjb/wufTRLJV419nfDhz8L/Wp5/uvyo6kP8w6fufXi2yryYWvVEkiKRbBz6UuJHSOy2RlKDQTv3llKYyUoYkD/aeMxT/47FhNJ7BV2VHcbzrGlfr7NXdZr2wnvxDErAk8PxdGwVkiSyQ2hMvkYMM1/XycNvZo+UEegdNJzeVuvtkmn7ZW7lMRkDZz27qjXzlL600SDnEEZpGotaouutWlv3+o5OTk/XfBqKQuehcX//18X+wvJTOHgAfWpajL9uZ0C+wtWXlikZyhk8Sf28+fusagoDI/q5lJYxiG5P7i+5xd9HeId57QQVukyT5TQkCtNScXl7Qyeh6KKAIYfpFGYRwKiit91+WHVQO3115ATSooPE4y4a0AxSj3Zt5ihM4xmwVgAfyRhmI+fc2WIRyW4SOvrZVOwElZPUzCDEkiT/zn2UpCUw+6lfy/bfoLoYH/bOEnugUujyF0kB2357+SXgfEbMFD0qQOC2F3VW1jfwEcUK0QiJDERLdpWc4jcKsGtQXLwUuQjtH9cDM5SqzWXn3XnglQ6DsI193gp76IbySbRrBso0p+rKq50z3FCeTxLweqFbOgL4D/Q+xFNI+b3ZpkgcKHxa952+zLbzESZ/3VOjsZ4gUuRpJjyvLMc+9t7KSgQQWu6ZRDCyYqiOeSm45SkKo9aSgGE5xsq/9M+99AfQTXseDlZcwU96fL2T2xBsRUrgkMDxwlZxeHdXQoqSqKbtwjHcyg0IQGEGnJtD0ZTnI2aoZVCYMnUzC9AqD3aUMxAQyu+N+xXPJt7wZJR/1zJRpH+zzYACkzPDhXl9Is+8doUbS7Zmtm6A0HKBRUtOSHEsiRsLtA88wg+WCAHl13ZsTlMBAiowf9nTVLo1kkRH+3hxBlhPieOYqxaB0ypDSE0hUPbiVkVhbe65pNhZoB1/Vwwq39PyRzJFYkFlMX+19jXY0FrVvvE6L+kkThQdh+rThALdXx4ycSZKgDxqXBJW8s5F4BaD4B9DnAWZQGESXaJISeGLw0AvlzRUMIIUeNV+IpCZhenFo2I5Sn1B0dvN5MX/MQo4OoPTUID+BhrHwc5ZlNPqQ0U9vPlqtDp5IGPcPlfD+qeBmuyhG0hSefHAJQhAtivnVPxD9YyHEhsq0XTVSqtJ8TlCQJhz5ZO/kbTP9blB45JnhC+hOvkvg7SWaRP1lL2VZwTmmIEXQdfMY6pAjFoXAyZn1YyKZOS8Fvfw0nWSHMwuUWGkOFZ09UMyEWf4DH6aSBnQOs8W2Onp4fyeYtYWoAEjoFd38Okm3XlRK520kAmn/8KVAgOD9G9tIGO55hhExReG/e+etX7cuDVSmO9EUeic8GakznuKE8UPdAXr3JmkKErFWqIyBMsV/lg07F3h/h2G9bOZy3hlMa+vG11XLu18DIXYKkt90llNIO6BLIF9IKn5eNqIRBN+6E62osBLosYp3/Wjmu3OZo9FPUw+J7MjXzZSRb5NSOkmlj/eWrZcrNu8bYO0giKYwoVRbCEVNVJCI4SoAard19xOa5Xmiv7fKIpaZFMCyOaXvBCK9X3KCoNqmqNptAG7Iumkl6eR+1TCNVP4TmuKhf5OskOE1orsbTaGS38AARn0PURlI091mvbHuk2Q6Wtv/4VsxJLMoGJBDhY24g3iKWOyW+iLxnssx4Y14idiU9MBKKCmjAT6FlhFmWFmsHbjAOzYw2YcsdDPiyQcvQNcdVWAwdO++TGbQuGIU86eguuaeqaaCQp/naMj3FORDR0acTPACWC8KocFSD1QF8u06q9FbYYZYgcKofdUdEphLyiyN0Q8jRBlq+jAIVzEO5KzIJYGh6xeIQu+9YgsUIgwKIQuAmvJOkhQKPRwQKf+kpDs5x3vRbfgnIIDby8KYWVx7jmo47uwfNHSx1v+sV07BXE3KekJJlE9BJxODglUMlMoFiIitXRcpLvvMTEDfz4H7+WmK/WzSSdpR4EArrI4RdCOiX20c390ovQEZxvg2qhHVCdQhEZp6goI4j4Gm1Zzf2WdHe43Hx9NL78OLM6+nm0U7yJ8C94SF1B3AnC+qhm4nvHkmCRZwbRg5vfeIFxEf1RtDpvlJGQxLwso1J/g9xAj1pyb4yEbjj0gGLTMsuJNft5SZ2cGLPWPbKbxJ6IdYQSBpYVDtBUvL8L8laf6fSz9f93tm07NUC7gn8SWfpsCeQ2ZhjhsuwW2ryuMay9LSvbyuA820aejVUT5JHBpWEoqtJNSgo72Hm0PZGxdUsjFrpaFxDar+d0LyVy2h0MlXNKMva1To0jFJZrIHRgI0cmnDc5yIWsfnpukvb5+Zqu0Y1qxNcxQtMCSHKSzdDxIQdGGBKUZsrRJOSncn4Z7ldsShfaz98P6Kro7pV+IavSU9f7DnSRBfG6mUope7GUiowcP6KMNFcnQrjRFC6I4pS9FdL/dyCrs4GW7AghfkJ75uFUFCS2SGS2IJ9/OF4xZUvhMusEwwAX0A02B1MPGJbxYty90w4ZblBgZLDWZZjiPTaQbMFEvhUzD1CZh8f0SQGYaHISOwNlhMCXE7J8BEfIanaESOr44XQCrAA5osjvcC29KDrwRNJobV+nd8GlFpYvzx/MlpVsxOW63pcJgl5HdvaiL58yC1ncJO9uXuAI+Hy/CldLcLfAGxSNq1e0biS9cCynBm2W3PBvHM4nE1YdqO3cmCn0SDmZFLKLsXWOaY8SdXpAS0lZ0ZCVMBHpu1EAWB0ERtcaIWKo0vsy+366BRMEK6NblpVPL1gyn0EyTj5K2eAH6uDJDE9wv+SOaAzgf3C/ler36ePau7ebfxu2xaeDe1CotyMSpDpdSVt+tA8IQvvIRaTISLYJQAYok+bhbbYiskb5D5p1u+F0gK4dbKKC4N0/+GJkH23Cb0nN08QTTPTf9V70JXR8SoDHltOoZ/hWgKShz3P8wbAST94VfbRMWhLpCP/+XqPb8RlJ7UMCuR4nHdKhZ1f4RFtKg2vstAMbKnVTNwzZSe+LComHqQv0hTO++eQn4Nij+KsFPDEZFCMx4WDKNYtMsXUcok0XTWPEX0xoUI9cTj2vZbIvhm6UGg20tVX0OXQ+iqEgAP7Y5FkmEf+C/4cBlsWE4YCdvUlRuoXChweVPI5XSzZNV7jWF4I4ahRLp9v2wb3s0n3YNecYhZjd6/8Ww1Ya9aFHGv3JgIXFKUz8qBbpqFk7ndsK2UYZ3xmR3undu2qF0wdTWM0J1kQF1FF8WRnQpyun0g73A4XCNe5681ToNGqCpQhfxWXnGUqI3qFsyPVRqGEzqthuzkXmIQMV80/1rjwtXAI0M34TtBdYFkjUE7D+qBZZfOFzvDh/5pdB8wF4slUPDhiyyRHpTLY6gcNKqres4oHBPMx/X6sUAhun3t2gklWC0QPa/YlhMsx8AZ+Be3DVkBqHyThzEOlkau3Pr+xAaqqSBRoMN9TIDy0kh0urccINx1oZoUfTnlmXBZlIVW/1ndsEBOG18hLpMknngWSLdZFrOZq/pyAN6WoQaNRKgmcsF9HiKkqNtQHLjrGsL48oPnIDJlfoe4V7GdXO+SZ2SuNiuPEUe2K4Ga8v3ODvV1vXDBUCQ3vDFs1Qk1OtdeGjBmvUsiOp/yrgil61AwGkXDOHn9waJhQgNINQbA+BSLxqXdDUujs6hc819hno/WRUm6H2mhhNEYA1ngizIwQ67UBUuw8Otd0GIgZo9KEYnp+QXmaYk/yoOWN65rPCUTp6ACIUNI1C0rSsLsZBmJx7VlqQ3zclTWVTUoPK096FkLAR42XFm24pQ6U0QRZ6Zup5zZ9N3dMYxwUDDC9V810Vu8SlziyFVsmMMVDywjglzz1xJJt5aRg6xcYZjDaF20n996yuCZBmZvWg7UhGH/WdshvqnWNzxNcRgNy9bWNK01MkMSp3XD1I3lIE1iCV02N+E+GtEt2KCv3eM0JQmgDtQajfplO6W61vni4QcHbSSlgdACyzS886mWxosycI1T6t5FwiECnbrRG1jKbP/V1drMARFp2yeIT4pie5X/174IFJiP7EFjgMMDTCC/+kso/PBSaYNpqXbgOKqdKvdFAVzloyzUpUASX3vbCPNd0LHJdjVI5YzyBJwSyPv53hWRpDP9iq0/NFL+Ik0SItv1TyBJHwTge/3cR4XmoxrkCiufe07RtFdtCv59Y+iOGZzLO3eJkEWPPHgBW0+4f3it+YauqVq5BOStgPCg49fHWKb4e5EwUPJDMMGhnvh013v2MJxEpbBgsbwuq5ahGicZouvWb/cxJQoUlazq2wiXNV5Kaie2ZSXsh1PoDpQgf7g3AAJuz2zHsW0TmgkiRPKo2UVc388ZRUs1gvxnBAW2Bs1dBaaw0EfgOSfNHMiKxjeYln8htC14CWeX0SxYpneP/j6t0aIBTTxh6kAv0pWqV/tgtwk02UZY6YdLiVA8eX9+z41ss39B9P8ajlQiZ58Nnuz2HmcjUSYTT/dSUYQgeHmC+7ZhpyzT3URjT7X3lpSGkx3fUaH1Lo0HEibT7UppKhKf6wYwmJVfjWEI0hQ6LeuWpQD1amJyWIWWpepnPH2Hk2ygXQbl6B1tp9x+vTqwcG3TVnOGsTq5ruu7C6gyqLyJF2apUgTSwXRrvrt3xG+8YlSHy3XDtbf1plZ7vc6UkLb3PwuiTqSUBjAV6JGh2kUz396200lzTiTx3HMswyl3J03/M54jJrtHiP4GmoGiGIX5VGBFcgeNC4FTzHlnGSRRxJclkFVGdSBwd1mOotFTN2JDW+9Ir79/zzUUWzWdQA969fxFKDrCSduuQwSlTb+/edhrXiJ0vxhRjW34vY9m4Y1sJZXzH09fLlTgaVE3wjHQoWgy3LAQFAPT/lDbKvJVc4HRou6AvvePSOZR07/MZpd+m6DWkXRqnMI0wSTj7O8NPZcKZvscNLd+2UiZQf75drP6XSBFYuJFc2iVRm8MSL+i6Da095y5TFh9OiR0jcXtasQ0ICoq9WazcEVw9DqIZk5Neb8bRxFCuwC+43e2GY+OQz0QiokNTWkoFPO2UR7RVLgQu6g/q+H2DASVklpNMamNyu7yNni22HwOciVcEqGBj+DZ2tzL5RyjshB3gJ8+V0zbNG6mNGTVu7sFRRPgoqN3BK35yrqh1tI2oc7tlNK8HhIM9D9Bkmh5XVKgb4WnI5xGZ4wwJTzyUuBsE3Zj1Q71jJkwnN25BpKG3ab8l35K1aNCpcE3Heh5Wzn8biiSPKTEg+YpTZ0ECd1suE+J8KzV4toNvFK+7kHXMY3yMYk1BoMk9sGJG/4IZRAmrvKBauuNKzpc9iBengX7eUDen2y9LzRk4g2RPoLkUxzDaHw3pV8u4/OkMFi6hq7mnKC0O2qFO2v4qqHnTN3dne9D/IphJLxqV97KqHCzpgZOAzqd7Sz3BUocFhKBfzvmwVpqGnpan2Xpp42IqM5CNwlqXrqtH7zYnHq2oltKcT+0qgQezoKGuvRn++CucKsT6EqxeU5oGSl772kSmtYvTiREeN+I6lBv9N+IMDNd+17DLz/4lkmLVEQajESl6cF1o9lr+rMvhryIKZIR0aXa9Aq3C14U+cGN685G7Ux6q/bDBw8qRg6ywdbPCXCx9+qp6qkmZMBzCXRyttelUNh3baMwJEN7gYlxYdkS8T23GBhF78X2mCmx1oGOg/pTKpy0Uc4wbfvwWxLT2ro+It91dDmKcLuI2Oij14dVIT2u/jiaDFgMRnbLWEgAaUhr/dPT7nifpeCVoDMlaaG9uPiHFO5Q8Xy23c6Gq57i9hQhvNxT1zATiqrkR5ACaNRc9eGOFMVnKLxpXsviVTOMsDTSEIbP6eRB8xORI9bBspgwy2PoBnS4WtSzloa/psNTROOK4Zi2N9JYjjj1OzXinRHi7+fQgQhf7xqA04N7I5g/ipKFLQXxEAW1wyIxTVNkmiJ4BiIE2yOGdj/kouQOCcYSY0baJilEOPHBahjgo48RyzHrzpDgCIoiQUeM64ffYLkDkshO7bZZmuEJlp80bsm0Ni0Ytm15f0uGBxXI9lIxEqqxO8ACGa7q6qaizFqchtqHlTHxM0ci3ogQgVgwtyu1b9ahwCfDGCU5JI3tESGWFDRN4ARE7SQFXpY1TZYIzFBJihGAiHgeibSsCQTD89v7hBFuXEgwiLBxAY1b+l9ZUsS8IJJsMrvc25B017fshF5+hHYERqCJYdUdU0mh65t2UW1+zJIMzUlnLqggM5hjUkbEpW+YKbsBAlCrrZrPBQ4R7zhmx7Pixt8uQrndtx6L/yEYAiaAFmlQ3TBZIL2j/xIwKQwrRYbq9XdhEokR6BwlYei7Y/jq1o0jRHGMfL/+132Gvd+0bAh/jAQZhGD2em9DSDRe6+GiVWkAHgKj00KUYe4YYwr3l24CmsuaFylhXv+KusMBNJ6lL9yoyRV7L+7QXYSMIAjhASQU7S6CddTCGUMEzAyO1iHf+DJw8MaP9IAZRvjyQ0QmaX7uFgYa066CMlP1VTYjS8ClJ25Hysi4NQvrxpnJQAHhxlPkztYEI6SzK1Djhl7+VqCgCGfTNPnupUnI9Jf3KPZW2XefsaV2KERgnG2Przbz2+tlAbB8dn8E5EOEu+FvlD2UENRh6FscO+V3w4PwWwIiRW3kNf43nYEqBTWtlubAQmIaTxrLNinw+KISigj3BJEaV4PeHyXYqYhk8aRn2lbRm8M4X7mVscaR796FEoA019E9LKiVd2oghNN8azE56VTdfEk3AsPQ4b9BYLj55Vm3FVL36+8iCqGLXTU8QJnyRiEhbD9E8sjb3YTu5NxXgWi95zAYojbJ7z7leJ4iLiM35z0XKY2Zu4lI1VbGpEhOGhbIb6vQhtzdrXSh55DvnhN4C2FSDjUSCKE1sAekX3g2fzvaEBHWMkCl4PM5GGWide+786LrBeDOQIpud+MSRdVSnFAcLEdDhJK0Jr1cCQGqGVQS2yyDNsdRGY2Bia7NvcZ3EuZIqRqK8pTxghYJdOnXLwlgAhKtwwgVP2wbz8uBEUV42CLTz93Q2RRLZwQzyddHbPgrnrvUISm0lkoKlFgqKI8ImpBk8vtzajzPSBK8ErQOcHPti1Gn0mi44TFzmDhbLaqRJH0N0ymctUXoWq9cG6p1tpow4Z5l6SS0bJHod0r+KOxLqF0xVMXWjdliv39eboDYC99a3m6kBmc4O6ovLUfdeq/xSSNyYVZvPlg3SnP5jrvcGQ2s6Ge+okCEepDfZEUhZPmXPzviOG57gqt9b9Qp1X2/Xm+Ul8ulWt6tgPnQjR9FaBjl6ikYw9fKgQFLuf2WN59igcgM52WjsSHC7EKDcNHDThh2dXXoe19mBY6AyMPl43CuiuvrcmmyUqIIrWrTM7cR2uVG4J9k03f8+Q6vESydOfFSKUM3c2bzto9oGOiIKJkoy7X28cljcBJ7u49PNt1+e1ir1fYH4+MXq7qbeyM8JaGYqZQT5O+30RvOu7VKvdS95uxkc/nM9dzdz3gKbSOEOVRTZljKzbkU/q6CIYjaNkLbDoz6RFspUaJYiUZlE3kXRzUDd16jk3fcJmWjX09lb13F1BWQj4F/3v3H9xQsD4FUlrv15t5yPRmHAgmHuy2sxDOhXByMlltrGb6/6/q+63qebhmHx685nML/bDrb8wnAS55hOJXVmKCjPIYsDevQtlU7540EkpEEAUpfe7bN0pzReI7If0UpoBSD3aetaFnPWNr1UVLjqTufxQBRQNLZI9dUbSs8r2c0Zuv55WRyOb99uBsmZnk9Wewz0blRtN3u4cOzchAq0XrimrnAADt6/WJyfHV1vDnpNOpe5WRfwGwkASENNpUgPLFlWVC3jaD8x/2wT0YTwHdC9geUVhcECWoIIZhdYVNWDLuo5wufCFrmS88JT3nbq3G4e2CAKzf+ddXefFwT3ue0Ccvi7GnJdXRdBUCYgef1PM/3/OV60x9K4SGJt/2dREjdMuS2e76oEUJapEHq1NpPj6p7nXZGiCaSgd45OXTDnWQd5q9x0Bder8HTV7t60QmCw7+0MxwVST3IDrHV8YOg5970ZUSJg8OeEbiH86GQlk7quutX51PhP/941X6vE0NyOJPTycwt67oNLc7JN1y/sjqZQBsPt9Z/9ogqhL4A4niu0SDQQaCGjhAevP/0WWGx9RdMqOj681nez7vl1fwbJk2+PgzDEcdLr7yc9wUaGFjbRkjSuHW0LN4e72fSFEcy/fXq5miAaY4UapvOs6/bYHU+vfov6R2C+4cQot9OEfvfbNar2XI5e7w+mSza2fDcKEuxoTL7ub9EItGtTzLhrx4ELfytIAjyjEgT2uK//zMalvD8MKaJ1rh7cTHICij8yeSrv95B6Vp/sI/RTuhMtsZGCn9riWr7WZrmWJam2ExGzlJgXZIU6EJJAi4AO5dlML7j5ugWMhgDKRSWfG2/1ZpmJRz6vfCxCGqDkH5uuBiNFLOfaRTHy9A2ucj0h0SkJQX5vz6NhgC8VPTTMwFDDrPgTIjXEWbkJI1FEB00L3//GweckWUOOjKNeNYzc+oAAAChSURBVPAvQCdJ8GMZBhxlBvJSYjk5LPFQGfyqDX308tThy/+PgvjFP2B+sqwetRkmHJIfDgv76tM3v8sSP7n8cu8bvf6Eff1uL5/3G38sECNGjBgxYsSIESNGjBgxYsSIESNGjBgxYsSIESNGjBgxYsSIESNGjBgxYsSIESNGjBgxYsSIESNGjBgxYsSIESNGjBgxYsSIESNGjBgx/r/F/wH+rwXwHtS/mw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87" name="Picture 39" descr="https://commersant.ge/views/commersant/img/news/20190818024209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880597" y="5431786"/>
            <a:ext cx="1927517" cy="1248718"/>
          </a:xfrm>
          <a:prstGeom prst="rect">
            <a:avLst/>
          </a:prstGeom>
          <a:noFill/>
        </p:spPr>
      </p:pic>
      <p:sp>
        <p:nvSpPr>
          <p:cNvPr id="2089" name="AutoShape 41" descr="data:image/jpeg;base64,/9j/4AAQSkZJRgABAQAAAQABAAD/2wCEAAkGBxMSEhUQExMWFREXFRgZFRgYFhgVGRkXHhcXGBoVGRkaICggIBolGxgZIjEhKCotMS4vGCAzODMtNygtLisBCgoKDg0OGhAQGjcmICUzMC4tLi8yLS8rNy83Ly0tLTUtKy0tLS0tMC0tLS0tLS0tLS0tLS0tLS0tLS0tLS0tLf/AABEIAOEA4QMBIgACEQEDEQH/xAAcAAEAAgMBAQEAAAAAAAAAAAAABgcCBAUBAwj/xABIEAABAwIDBQQFCQUGBQUAAAABAAIDBBEFEiEGBxMxUUFhcYEUIjKRsiMzNUJSYnOhsRU0cpLBdKOz0dLhJCVTVKIWQ4KDhP/EABsBAQADAQEBAQAAAAAAAAAAAAACAwQBBQYH/8QAMBEAAgIBAwMCBAUEAwAAAAAAAAECAxEEEiETMUEzUTJhcYEFFCKRwQY0QrEV0fD/2gAMAwEAAhEDEQA/ALxREQBERAEREAREQBERAEREAREQBERAEREAREQBERAEREAREQBERAEREAREQBERAEREAREQBERAEREAREQBERAEREAREQBERAEREAREQBERAEREAREQBERAEREAREQBERAF4StXEq9kEbpZHBrR2/0A6qsdoNtppyWxExRdljZ5HUu7PAe9VzsUO5t0egt1T/QuPL8Fl1uLwQ/OSsZ3Fwv7ua0oNqqV7srJHPPblilcB3khtgO9V3Q4KyOE11aSIvqM+vK48hrrY/76DnGca2iknGQAQ049mKP1W2+9a2c95WjTUWX89kVa56bS/oUnOXywl/JdVRtdQsNnVMYPS9yPG3JbFDtBSzG0VRG89A8X93Nfnr0d9s2R2XrlNvfay+QN+9eh/wAfHHEuTx/zkvKP05deqitnNuKqlIBcZoe1j3EkD7rzcj8x3K4Nn8dirIhLE645OafaafsuHX9Viu006u/Y1VXxs7dzqovAvVQXBERAEREAREQBERAEREAREQBERAEREAREQBYOdZZrjbXVnBpJXjR2Utaehd6oP5rjeFknXBzkoryVvtpjpqZi1p+RYbNHU8i4/oF9NhcC9JmMjxeKOxPRzuxvh2nyUZVqbPNFJhZntrwnzHv9UuH5ABY6o9SzLPrfxGa0GjVdfDfH/bK73i42aiqdG0/IwksaOwu+u733HgO9cnCMbdTetHFEZPtvaXuHc0E2Hja65jiTqdSdT49q9yG2axte17aXte1+tuxfXRqiq1Dwfmsptycia0e86rafXbFI3tGUsPkQf6KS0rcOxhjvU4VSBrazZB94EaPbfrfyVShhIJAJAtc20F9BfxX2oK18EjZo3FsjCCCP0PcRoQqbNLHGa+GiyF77S5R0dp9nJaKXhv1YdY3gaOH9HDtCbK48+inbKPmzYSt+0zt8xzH+5Vr4vTsxTDs7WjM5nEj7S2QA+rfxzNPiqPBuuUWdaDjPuuGdth0pKUT9MU0oe0PaQWuAII5EEXBX1UP3W15loGtJuYnOj8h6zR5NcB5KYLx5x2ycfY9OEt0UwiIokgiIgCIiAIiIAiIgCIiAIiIAiIgCIiAKK7yT/wAE7+NnxKVKKbyv3I/iM/VQs+FmvQf3Nf1RU5VsY8LYPIBp/wAKB5ZQFU5VsbQ/REn9lHwhU6L4/wBj3P6m9OH3/wBFHK49lMAhnwmOF7dJA5xI5h+Y2eD9oWFvCyptX1u++j6f+A/EV9Br21BY9z4XSJOTTNWn2UhpsPmp7Zy6N5kcRq5waSD3AaW6W66qjwv0hjHzE34T/hK/N4Ufw+Tk5ZJayKjjBde6t18PaOwSSAfzE/qSqarG2ke0aAPcB4BxCuPdR9Ht/Fk+JU9iHzsn4j/iKlpfVsOX+nAs7cy75GoHZxWn3sA/orHVb7mPmqj8RvwqxwsGq9aRs0/po9REWcuCIiAIiIAiIgCIiAIiIAiIgCIiAIiIAopvK/cj+Iz9VK1FN5X7kfxGfqoWfCzXoP7mv6oqcq2NofoiT+yj4QqnKtfaD6Ik/so+EKnRfH+x7n9S+nD7/wCijlfW776Pp/4D8RVCq+t330fT/wAB+Ir3/wAR+BfX+D4bR/Gzr4x+7zfhP+Er83BfpHGP3eb8J/wlfm4KH4d/kS1vdF07qPo9v4snxKnsQ+dk/Ef8RVw7qPo9v4snxKnsQ+dk/Ef8RVml9az/AN5I3+nAs3cx81UfiN+FWOFXO5n5mo/Eb8KsZYNV60jZp/TR6iIs5cEREAREQBERAEREAREQBERAEREAREQBR3bjD5J6UxxNzPztNrgaA96kSxuuNZWCyq11TU491yU4dja3/o/+bP8ANWHjFBI/Dn07W3mMAYG3HtWAtc6KQheqFVareYmrXfiFusilZjj2KJ/9AYh/2/8AeR/6lbex1G+GjhhkGWRrSHC4NjmPaNF20Wy7UztSUjyq6I1vKNXEoy6GRjdXOjcAO8tICpIbAYh/2/8AeRf6le6KNN86s7TttMbO5Ft3uGS01GIZm5JM7za4doTpq0kKt6vYSvdI9wgu0vcQeJHyLiR9ZXjZLKUNTOEnJeTktPGUVF+CE7ssDnpI5mzsyFz2lozNdcBtr+qSpsiKqc3OTkyyEFCOEEXhK8zKBMyREQBERAEREAREQBERAF5deqFbVYvicEpNPTxy02UEOyue4aetcB47egKlGDk8IjOW1ZJol1Dditum1ruBIwRzWu2xu14HO1+RHTX8ivlvSxipp4Y+ASxr3OD5G822Aytv2XudfuqfRlv2PuQ6sdm5E3BQlRvYXFI5qVgbO6aRo+Uzm8gcTcg9trmwPS2qbdbQmjpi9tuK85I+4kXLvIa+NlHpyc9i7kuotu4+20O1tNR6SvvJbSNgzP8A8h5kKu8a2mrMRkZ6HFPG1hdYxuf6xNvbIs3S3bfmVHsIe8OdWyUxqo2u+Uc/MWZj2uI0J8bge5T2beJmEcVDSmSVzblpBsw/YDWjW3XQLd0Ok+Fufv4MfV6nd4RNdnmzCniFQbzhg4h05+Wl7WuQukoFsxvA403otTEIZicrTcgF32CHatPvXW2v2wjoGgFvEmcLtYDbTlmcewX9+vQrHKqe/DXLNUbYbc5JOirJ28aqiLXVFEWRP9k+uwkd2YWJ9yxl3h1jwZYKE8Bt7uLZHiw5kuaA0d/Oyn+VsI/mIFnootsbtnHXAty8OZouWXuCOWZp7R+lwtR+3eeubQwQ8T5TI9+a1re2WixuGgHXtsq+jPLWOxPqwwnnuTNLqBbUbbzR1PoVHE2SYEBxdcjNlzZQARyHM36jsXHZvKq3hsDKZhqi7KfaIJ6Bl7363cprTTayQeogngtVYSyBoLiQABck6ADqVX+zu30zqkUdZC2OQuyXbdtnnkHNJOh6g9q5G9XaNz5fQmG0bLGW31n+0GnuAsbdT3LsdNNz2v6/YPURUdyO9jW8yCMmOBjp38gR6rL9x5nyHmuFs1S4nNWiptLDE6TPIHFwZlJuWBjzc3Gg00vzC1Nl8Wdhj2CpowxsguJcpEuXrqTcC49UZbXXTn2/rntdUwUrfRGGxc5rnHs5uDgBzF7AgXWh17U1CPHuyhT3cyf2RaIQqO7HbVMroy4DJKy3EZe9r3s4HtBsVydp94LYJDT08fHmBymxOUO+yLaud3D3rGqpuW3HJqdsVHdknF16qwqtssVgAlno2CK+vqvFulznNvMKX7J7VRVzCWjJK22eMm5F+RB7WnquyplFbvByN0ZPBIEXgK9VRaEREAREKA8WJcuXtBtBBRtDpn2zGzWgFzneAHYOvJRjabZCrqZZJoqwsjeBljJeBbKBbQ2sT3dqshDPxPCK5zx25InsnHnxnNF7Amndccgy0gv4EuA81Z9ZjNK6YUD3B8rwQYy3MLZc1naWFwL6qut2eKimqXUckbQ+RxZn+s17b/Jn7twbd593xxJs2G4o+rfG58TpJHh1jYseSbB3IObmtbu6LZdDfZh+Fx8zJXPbDK8vk+m2+Bfs2aKqpHOja4kAAk5XgXy682EX0N+RWG8TFDUwUE9rB8cpcByD7xBw94NlntHjMuMPip6aB4ja7MS77RFsziLhrQCe3t8lLcc2Lz4dHSRm80LQWOOgc+xzDuDrnw0XYzUOm5/F/Bxwc9yh2Mtl6RpwcNAvmglJAF7uOf8AO/6KM7oqF7Z5Xvje0iIAFzS3m4XAuO4Lq7rcWeA/DpWObJES4XadGl2rHdDmJI6g92s5xCpbFG+VwJaxpcQ0XJAF7AdVRObg5w9y+EFJRl7FO7y2BmJOczRxbE7T7drX8bAL67av/wCbsMvsh9Ne/IMu0ny9r81v7L4PJiVa7EpmlsGfM0H6xbYMYOrQALnkbW7dJZtnsayuyyB3Dna2wda4c3nlcPG9j3nmr+tGDjF+FjJT05STa98mvvUy+gOva/EZl8b9nldfDdQbUDs3scaS1+WXKy/le/5qNUey76uX0R+JNl4IuWt4kmUAhpyl1mg9nM2XZ2i2IqsnDpZ7UzYg0Ql7m5iLlxNvVJcddeqrxBQ6W7zkktzl1MeMEa3asccSBj9gNkLv4LED/wAi1bU+DVmH1xqYoHTMzPLS0FwLX5vVdbUOAP5La3UYzEyQ0jow2V5JEna4tueG6/QXtbTQ9upszE8Rip4zLK8MYOZP5AAak9wUrrZRtaxnKx9RVWpV9+xBd32zc4qJMQqmlr3ZsrXe0XON3PI7Ba4A7/BamEbMVTMW9IdCRBxpXZ8zLZTnsbA3+sOxWFguKRVUQnhJMZJAJBbyNjoe8LesqHqJ7nnzwXKiOF8uSmNovpz/APRB8MS1J4s2Mlr+RrRe/aOJoPA6Lb2kH/PP/vg+GJdneTszK2YYhTtJIymQAXIc32ZAO0aC/S11tU0tqfmODJszua8M6G9qhklhh4cbnubIb5WlxALT07LgLqbHUWXDGRyMLbxyZ2uBadS+9we5dTZjFfS6Zk5YWFw1BFtQbEt6tJ5FcjeNiz4afgxMc6We8YLWkgA2B5fWINgP8liUpSSq9manFJuz3K93ZTPZUSubfSklcfIsLT43/qtndPAJK4vdq5kTnC+vrEhubxs4+9Tbd/sp6JC50o+XlAzjnlbrZnfzJPj3KFuw6fB60TiN0lNcjMBe8bubXEcnjQ688vQla3bGyU1F90Z1W4KLZb1TTNkY6N4DmOaWuB7QRYhUvu1ldHiTI2m7XCVjv4Qxzgf5mD3qwtotrWx0rJYA6SSdp4ADXXOntltr2Fxp23HlzN2uyL6e9VO3LK5uVjDza08y77x6dg8VmqeyqefPBdYt9kceCwAvV4F6spqCIiAIURAVNvkppBPDN/7ZjLAewPDnOPmQR/Kplgu11NLTNldMyMho4jXOALXAai3b3dbru19FHMwxSsD43cwRcKtsdwDBqZ9pJpGu/wCkx5fbxs0lvmQtUZRsgoSTyvYyyjKE3JPhnA2chdWYqJY2nJx3TOP2WBxcCel9BbqVdxYDodVCdl9psKiHBgcIbn67HNzHldzzpfxKnDHAi45KOpm5SXGEuESoiknzkxbGByACyIWSLOaD5iMXvbXqsnBZIhzBg1gGg0C5G1/E9CqOFficJ1rc+Wtu+17LtLxy6nh5DWVgqLdLicEUkzJHNY+QMyFxABAvdt+ut1ZGMY9BTRmSSRosNACC5x7A0cySuHi+7mkncZBmicdTwyA0nrlII91lo026mlabullcOnqtB7iQL/mtVkqbJb22vkZoRthHakRDd3QPqMQbMBZkbnSPPYCQ7K2/Uk+4FSPfNDIWwSC5haXh3QPOXKT4gED/AHU/wvDIqdgihYGMHYBzPUnmT3lfeqp2yNLHtDmOFnNIuCOhBXJanNqnjhHY0Yrcc8kJ3fbU0vosVO6RsUkbcpa4hodqfWaTob3ue+6kGJ7VUkDS588fLRrXBzj3BoKge1+HYTTycLhzGY2uyF/K/K+a4BPQa68lo4HBhJlbFNDUxvJAaJnWbc8gcgBF+WotqpuqEnvw8dyCsnH9OUNmKeTEcTNWW2ibJxHHsAFskd+12jb+B7r3IQvhQUjImCONjWMHJrQAPcFsrPdb1GscJdi+qrYvqYBqOZdZoqi08WLmXWaID58ILJoWSIAiIgCIiAIiICHbydo3UkAZGbTS3DT9lotmd46gDxv2KK7ttkmVIdV1AzszEMaSSHO5ue7rqbe9fPfGT6XDf2eBp4535v0apxu3A/Z0Fuj7+PEff81v9PTpx7sxfHe0+yONvGwKkjopJm07WSNLA1zAGWLnht3W0LdeRWG6HE5JIZYXklkRZkJ7A7NdngMv5qe1MbS1weAWEesHWsR337FrYXDA2O1OI2x3PzeXLft9nS6z9bNTg/3Lulizcn9jTxnaqkpTlmmaH2vlF3Ot1IbqPNadDt5QyuDBPlJ0GdrmAnla7hZQqswumpsRdUVdVE+PiPeY8rpXkuDrNe1rTa1x/KFztv6mgm4UtHkucwkDWGPT1cpLSB94XV1enhJqKzz58FUr5JN8F0vlDQXEgNAuSdAB1uuZQ7TUkznMiqI3OaC51j9Uc3XOhA6hc7Z+kbWYXDFNdzXwtDrEgnKR2jX6oVVQ4K12JGha5wj4747314YJuL9S0WVdVEZ7k32LLLpR2tLuXFh21NJPJwYp2uk1sNRmtqcpIsfJZybTUglFOaiPjE5ct/rHQNJ5A9y4GDbvYqerFU2VxY0kxx2GhLS3V17kAE9nmoBvBwaOiqRHDmDTE1+ri45szwbHn9UFdrprsnti/BGdtkIZaLZqdrKNkvAdUMEl7W1sHdC4CwPiVv4nikNOziTSNjbyuTzPQDmT3BQU7r4ncJ3Ge31W8UWDs7uZLT9W97ciojiWMR1OIcWqLvRWPc0NFz8m0nK0D7xAJPefLsKITf6X27iV0or9S79iy4d4NA52XjEd7mPDfeQu9VYpDHHxnysbEbWeXDKb8rHtuqr2qxrCp6ctgjyTttwy2IM7RdpI7CLrp7sIW1dJLTTsEkMcjSwG9gSDcC3Tn/8AIpOhKG/lfJiN0nLb3I1gGJRftU1Mz2iLizOzuOnJ4Yfht5Ka4ls3S4pOKqKquG5WyNYA4G2oAN/VJB71BdncOikxQU72Aw8aZuXUCzRJlGmumUe5Tbbl8eG0nBpGiIzvIJaTewHrG5N7+yO660XepFQby0U1fBJyXGTvYltlRUzjG+cFzdC1oLyO45QbFbODbU0tUcsMwL/sm7XeIDrE+SiG63ZyB9OamWNsj3PcG5gHBrW6aA9pN9fBcTeVgbKSeKeAcMPuQG6BsjCDmb00INuoWdU1yn003n3LXbNRU8cFqYtjcFM0OnlawHlfmfADUr3B8ZhqmGSCQPaDY2uCDobEHUaFQDHoY67Cm4jID6SyMNuCQLtlyO9XlqbnzX03M+xUfxs+Fyi6F03Lyngl1Zb0vDJbiW11HA/hyTtDx7QF3Zf4rA2811zUsDOIXDJlzZr+rlte9+llTu9DBYaaeN0TSOKHvfck+tmBJF+V8xVh4VhUdVhlPBMCY3QQ5gHFp9UNcNR3gJZVCNcZp9zsLZOUo+xvUO01JMXiOojcWAudrazRzdc/V7+SxwrailqXmKGZr3gXtqLgcyLjUeCpzB8GbLiJo7uEfGlY7XUxsc7Q95DbKx8A2Ajpar0oSOcG5uGwi2XMC2xdfWwcQNBzUrqK6+M84yiNdtk/BNQvV4F6shqCIiAIiICD70dn3VELZoxmlhubDm5h9oDvFgbdxXA3Y7WRwtdSTuDG5i6NxNmgn2mE9muoPeVapao1jWwtHUuL3MLHnm6M5ST1I1aT4haYXR2dOfYzzqkp74GhvGxaB1DLEKhokflyta4OLrPaS2wPskCxPf5LhbsaWdlLVzsuA9nyI+1I1r/WA8SB327l36DdnRROzESS90jxbzDGtv5qXxQhoDWgBoFgALADoAjthGvZHn6hVylPdIovYT0Z1XerLS0tcWmQ+qZCR7ZPdfn22XU3m+hB0TaYRCQZuJwgALerlvl0vz71N8Y3eUdQ8yWfE8m7uE5oBPUhzSNe4Bex7vaIROh4ZOa13l15LjtB5DwAseivepr3qfP0KehPa44X1Pvu+qWHD4AHAlrLOAIJBBOh6KusMqWftzPmGQ1UtjcW1zga950ViYTsRTU8UsLQ9wmblkc5wzFuugLQLDXouSd1VJe/EqLdM8dvD5u/5quFlcXPnuWTrsajx2J1mVN73ZQa1oBuRA0HuOaQ2Pfb9QrcoKJsMTIWA5GNDW3NzYaC5USrd2NJI90medhc4uIa9lrk3PtMJ/NV6aca55kSvhKcMImFLI17GuabtLQQRqCLcwVR0rXYbiN5GZmskJyke3E64BbfS+U+8K4tm9n4qKIwxZi0uzEuNyXWAvoAOQHILPHMBgq2hk8Yda+U8nNv0cNQu03KuTXdM7ZW5xXujjQ7UYW5mfiQDT2XNAcO7La/uXQ2ZxqCpjkkhYWRtkLbloaHWAOaw7Ne1cOLdfRh2YumcPsl7QPe1oP5qR1Gz8DqY0YZkgItlYcttb3B63115qNjq/xb+4grPKRUeylQ0Yu1+YZTPNY9nrCXLr33Cm+9bC3TUzZWC5hcXOA55HCzj5EA+AKxG6ukvfiVBHTPHb/DupnQULIYmQMFmMaGtBN9BpqTzVtuojvjOHgrrplscZeSA7qcfiEDqV7w17XFzcxAzNdroT2g307wuRvWxiOeWGCJweY82YtOYZ3ZQGC3N1hy+8FL8U3dUczi/K+Ik3PCcGj+VwIHkAtzAtiqSkcHsjLpBye85iPDkB5BFbVGzqLOfYOqxw2eDkTYI+HA305Hygic9w7QS/iub4jl5KNbq8dhp3TRzSNjD8rmuccrbi4IJOgNiLK3i3Syhtdu1o5H5xxI7m5bG5oafJzTbyso13RcZRs88kp1SUoyh4IPvNxyKqnYIXB7I2EZhyLibm3UCw18VZexdfE+igDHtcWQxh4BF2kNsQ4dmoPuWnWbvqOSJkAY6MMJIexwzkm18xcDe9hzHZpZbVFsZSxQS0zWOySi0hLvWdblr3dB3pZZXKtQWeDkK5xm5PyVvsrUt/bJfcZXT1GU30NzIRr3q6QVBBurpL3MlQR0zx2/w7/mprRUwiY2NvstaGtubmwFhquamyE2nElRCUE1I2ERFmNAREQBERAEREAREQBERAEREAREQBERAEREAREQBERAEREAREQBERAEREAREQBERAEREAREQBERAEREAREQBERAEREAREQBERAEREAREQBERAEREAREQBERAEREAREQBERAEREAREQBERAEREAREQBERAEREAREQBERAEREA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91" name="Picture 43" descr="https://agora.ge/image/data/news_old/carefour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9305924" y="4639271"/>
            <a:ext cx="2155733" cy="1190982"/>
          </a:xfrm>
          <a:prstGeom prst="rect">
            <a:avLst/>
          </a:prstGeom>
          <a:noFill/>
        </p:spPr>
      </p:pic>
      <p:pic>
        <p:nvPicPr>
          <p:cNvPr id="55" name="Picture 3" descr="E:\Users\Ljinjikhadze\Desktop\16 დღიანი კამპანია 2019 წ\usaid.JPG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515473" y="2609851"/>
            <a:ext cx="1981201" cy="1467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181975" y="1010443"/>
            <a:ext cx="1963737" cy="1066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64265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8636397-2A8E-403F-9A6D-C640165A1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459" y="1609355"/>
            <a:ext cx="4977578" cy="3639289"/>
          </a:xfrm>
        </p:spPr>
        <p:txBody>
          <a:bodyPr anchor="ctr">
            <a:normAutofit/>
          </a:bodyPr>
          <a:lstStyle/>
          <a:p>
            <a:pPr marL="0" indent="0">
              <a:buClr>
                <a:srgbClr val="FF0000"/>
              </a:buClr>
              <a:buNone/>
            </a:pPr>
            <a:r>
              <a:rPr lang="ka-GE" sz="4000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Calibri" panose="020F0502020204030204" pitchFamily="34" charset="0"/>
              </a:rPr>
              <a:t>დიდი მადლობა ყურადღებისთვის </a:t>
            </a:r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 rotWithShape="1">
          <a:blip r:embed="rId2" cstate="print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 r="2" b="5121"/>
          <a:stretch/>
        </p:blipFill>
        <p:spPr bwMode="auto">
          <a:xfrm>
            <a:off x="771106" y="248870"/>
            <a:ext cx="1231865" cy="10138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375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="" xmlns:a16="http://schemas.microsoft.com/office/drawing/2014/main" id="{6689BDD8-CBC7-4F0E-B06A-D37BC492F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725" y="78116"/>
            <a:ext cx="9745663" cy="910431"/>
          </a:xfrm>
        </p:spPr>
        <p:txBody>
          <a:bodyPr>
            <a:noAutofit/>
          </a:bodyPr>
          <a:lstStyle/>
          <a:p>
            <a:pPr algn="ctr"/>
            <a:r>
              <a:rPr lang="ka-GE" sz="35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2020 წლის 1 თებერვლის ორგანიზაციული </a:t>
            </a:r>
            <a:r>
              <a:rPr lang="ka-GE" sz="35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ტრანსფორმაცია</a:t>
            </a:r>
            <a:endParaRPr lang="en-GB" sz="35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="" xmlns:a16="http://schemas.microsoft.com/office/drawing/2014/main" id="{A836505C-46C0-4D67-BCB7-EF99DC3DE1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2450" y="1196022"/>
            <a:ext cx="4391025" cy="956813"/>
          </a:xfrm>
        </p:spPr>
        <p:txBody>
          <a:bodyPr>
            <a:noAutofit/>
          </a:bodyPr>
          <a:lstStyle/>
          <a:p>
            <a:pPr algn="ctr"/>
            <a:r>
              <a:rPr lang="ka-GE" sz="1600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Calibri" panose="020F0502020204030204" pitchFamily="34" charset="0"/>
              </a:rPr>
              <a:t>ადამიანით ვაჭრობის (ტრეფიკინგის) მსხვერპლთა, დაზარალებულთა დაცვისა და დახმარების სახელმწიფო ფონდი </a:t>
            </a:r>
            <a:endParaRPr lang="en-GB" sz="1600" b="1" dirty="0">
              <a:solidFill>
                <a:schemeClr val="accent1">
                  <a:lumMod val="75000"/>
                </a:schemeClr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="" xmlns:a16="http://schemas.microsoft.com/office/drawing/2014/main" id="{467592B8-5D10-40E9-ADA7-1DC30FF1D7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4388" y="2416771"/>
            <a:ext cx="4833937" cy="4288828"/>
          </a:xfrm>
          <a:ln>
            <a:solidFill>
              <a:schemeClr val="bg2">
                <a:lumMod val="75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a-GE" sz="1600" b="1" dirty="0">
                <a:solidFill>
                  <a:schemeClr val="accent1">
                    <a:lumMod val="75000"/>
                  </a:schemeClr>
                </a:solidFill>
                <a:latin typeface="Sylfaen" pitchFamily="18" charset="0"/>
                <a:cs typeface="Calibri" panose="020F0502020204030204" pitchFamily="34" charset="0"/>
              </a:rPr>
              <a:t>ადრე: </a:t>
            </a:r>
          </a:p>
          <a:p>
            <a:pPr marL="0" indent="0">
              <a:buNone/>
            </a:pPr>
            <a:r>
              <a:rPr lang="ka-GE" sz="1600" dirty="0">
                <a:latin typeface="Sylfaen" pitchFamily="18" charset="0"/>
                <a:cs typeface="Calibri" panose="020F0502020204030204" pitchFamily="34" charset="0"/>
              </a:rPr>
              <a:t>ადმინისტრირებას უწევდა სახელმწიფო ზრუნვისა და ძალადობის მსხვერპლთა  </a:t>
            </a:r>
            <a:r>
              <a:rPr lang="ka-GE" sz="1600" dirty="0" smtClean="0">
                <a:latin typeface="Sylfaen" pitchFamily="18" charset="0"/>
                <a:cs typeface="Calibri" panose="020F0502020204030204" pitchFamily="34" charset="0"/>
              </a:rPr>
              <a:t>მხარდამჭერ </a:t>
            </a:r>
            <a:r>
              <a:rPr lang="ka-GE" sz="1600" dirty="0">
                <a:latin typeface="Sylfaen" pitchFamily="18" charset="0"/>
                <a:cs typeface="Calibri" panose="020F0502020204030204" pitchFamily="34" charset="0"/>
              </a:rPr>
              <a:t>მომსახურებებს: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ka-GE" sz="1600" dirty="0" smtClean="0">
                <a:latin typeface="Sylfaen" pitchFamily="18" charset="0"/>
                <a:cs typeface="Calibri" panose="020F0502020204030204" pitchFamily="34" charset="0"/>
              </a:rPr>
              <a:t>5 </a:t>
            </a:r>
            <a:r>
              <a:rPr lang="ka-GE" sz="1600" dirty="0">
                <a:latin typeface="Sylfaen" pitchFamily="18" charset="0"/>
                <a:cs typeface="Calibri" panose="020F0502020204030204" pitchFamily="34" charset="0"/>
              </a:rPr>
              <a:t>ოჯახში ძალადობის და ტრეფიკინგის მსხვერპლთა თავშესაფარი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ka-GE" sz="1600" dirty="0">
                <a:latin typeface="Sylfaen" pitchFamily="18" charset="0"/>
                <a:cs typeface="Calibri" panose="020F0502020204030204" pitchFamily="34" charset="0"/>
              </a:rPr>
              <a:t>5 ოჯახში ძალადობის მსხვერპლთა კრიზისული ცენტრი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ka-GE" sz="1600" dirty="0">
                <a:latin typeface="Sylfaen" pitchFamily="18" charset="0"/>
                <a:cs typeface="Calibri" panose="020F0502020204030204" pitchFamily="34" charset="0"/>
              </a:rPr>
              <a:t>3 </a:t>
            </a:r>
            <a:r>
              <a:rPr lang="ka-GE" sz="1600" dirty="0" err="1">
                <a:latin typeface="Sylfaen" pitchFamily="18" charset="0"/>
                <a:cs typeface="Calibri" panose="020F0502020204030204" pitchFamily="34" charset="0"/>
              </a:rPr>
              <a:t>შშმ</a:t>
            </a:r>
            <a:r>
              <a:rPr lang="ka-GE" sz="1600" dirty="0">
                <a:latin typeface="Sylfaen" pitchFamily="18" charset="0"/>
                <a:cs typeface="Calibri" panose="020F0502020204030204" pitchFamily="34" charset="0"/>
              </a:rPr>
              <a:t> პირთა პანსიონატი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ka-GE" sz="1600" dirty="0">
                <a:latin typeface="Sylfaen" pitchFamily="18" charset="0"/>
                <a:cs typeface="Calibri" panose="020F0502020204030204" pitchFamily="34" charset="0"/>
              </a:rPr>
              <a:t>2 ხანდაზმულთა პანსიონატი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ka-GE" sz="1600" dirty="0">
                <a:latin typeface="Sylfaen" pitchFamily="18" charset="0"/>
                <a:cs typeface="Calibri" panose="020F0502020204030204" pitchFamily="34" charset="0"/>
              </a:rPr>
              <a:t>2 ბავშვთა სახლი</a:t>
            </a:r>
          </a:p>
          <a:p>
            <a:pPr marL="0" indent="0">
              <a:buNone/>
            </a:pPr>
            <a:r>
              <a:rPr lang="ka-GE" sz="1600" b="1" dirty="0" smtClean="0">
                <a:latin typeface="Sylfaen" pitchFamily="18" charset="0"/>
                <a:cs typeface="Calibri" panose="020F0502020204030204" pitchFamily="34" charset="0"/>
              </a:rPr>
              <a:t>წლიურად </a:t>
            </a:r>
            <a:r>
              <a:rPr lang="ka-GE" sz="1600" b="1" dirty="0" smtClean="0">
                <a:latin typeface="Sylfaen" pitchFamily="18" charset="0"/>
                <a:cs typeface="Calibri" panose="020F0502020204030204" pitchFamily="34" charset="0"/>
              </a:rPr>
              <a:t>ვემსახურებით </a:t>
            </a:r>
            <a:r>
              <a:rPr lang="ka-GE" sz="1600" b="1" dirty="0">
                <a:solidFill>
                  <a:srgbClr val="C00000"/>
                </a:solidFill>
                <a:latin typeface="Sylfaen" pitchFamily="18" charset="0"/>
                <a:cs typeface="Calibri" panose="020F0502020204030204" pitchFamily="34" charset="0"/>
              </a:rPr>
              <a:t>500-ზე</a:t>
            </a:r>
            <a:r>
              <a:rPr lang="ka-GE" sz="1600" b="1" dirty="0">
                <a:latin typeface="Sylfaen" pitchFamily="18" charset="0"/>
                <a:cs typeface="Calibri" panose="020F0502020204030204" pitchFamily="34" charset="0"/>
              </a:rPr>
              <a:t> მეტ ბენეფიციარს </a:t>
            </a:r>
          </a:p>
          <a:p>
            <a:endParaRPr lang="en-GB" sz="1600" dirty="0">
              <a:latin typeface="Sylfaen" pitchFamily="18" charset="0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="" xmlns:a16="http://schemas.microsoft.com/office/drawing/2014/main" id="{500C6009-8B16-4D5F-ADE7-BCD0EA149E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94330" y="1206360"/>
            <a:ext cx="5164295" cy="956813"/>
          </a:xfr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algn="ctr"/>
            <a:r>
              <a:rPr lang="ka-GE" sz="1600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Calibri" panose="020F0502020204030204" pitchFamily="34" charset="0"/>
              </a:rPr>
              <a:t>სახელმწიფო ზრუნვისა და ტრეფიკინგის მსხვერპლთა, დაზარალებულთა დახმარების სააგენტოდ </a:t>
            </a:r>
            <a:endParaRPr lang="en-GB" sz="1600" b="1" dirty="0">
              <a:solidFill>
                <a:schemeClr val="accent1">
                  <a:lumMod val="75000"/>
                </a:schemeClr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5" name="Content Placeholder 14">
            <a:extLst>
              <a:ext uri="{FF2B5EF4-FFF2-40B4-BE49-F238E27FC236}">
                <a16:creationId xmlns="" xmlns:a16="http://schemas.microsoft.com/office/drawing/2014/main" id="{ADF49E36-2C2A-4366-BBE3-861D8911E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10250" y="2416770"/>
            <a:ext cx="6115050" cy="4288829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a-GE" sz="1600" b="1" u="sng" dirty="0" smtClean="0">
                <a:solidFill>
                  <a:schemeClr val="accent1">
                    <a:lumMod val="75000"/>
                  </a:schemeClr>
                </a:solidFill>
                <a:latin typeface="Sylfaen" pitchFamily="18" charset="0"/>
                <a:cs typeface="Calibri" panose="020F0502020204030204" pitchFamily="34" charset="0"/>
              </a:rPr>
              <a:t>დაემატა:</a:t>
            </a:r>
            <a:endParaRPr lang="ka-GE" sz="1600" b="1" u="sng" dirty="0">
              <a:solidFill>
                <a:srgbClr val="7030A0"/>
              </a:solidFill>
              <a:latin typeface="Sylfaen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sz="1600" b="1" dirty="0" smtClean="0">
                <a:latin typeface="Sylfaen" pitchFamily="18" charset="0"/>
                <a:cs typeface="Calibri" panose="020F0502020204030204" pitchFamily="34" charset="0"/>
              </a:rPr>
              <a:t>ახალი ფუნქციები </a:t>
            </a:r>
            <a:r>
              <a:rPr lang="ka-GE" sz="1600" b="1" dirty="0">
                <a:latin typeface="Sylfaen" pitchFamily="18" charset="0"/>
                <a:cs typeface="Calibri" panose="020F0502020204030204" pitchFamily="34" charset="0"/>
              </a:rPr>
              <a:t>და გახდ</a:t>
            </a:r>
            <a:r>
              <a:rPr lang="ka-GE" sz="1600" dirty="0">
                <a:latin typeface="Sylfaen" pitchFamily="18" charset="0"/>
                <a:cs typeface="Calibri" panose="020F0502020204030204" pitchFamily="34" charset="0"/>
              </a:rPr>
              <a:t>ა: 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ka-GE" sz="1600" i="0" dirty="0">
                <a:latin typeface="Sylfaen" pitchFamily="18" charset="0"/>
                <a:cs typeface="Calibri" panose="020F0502020204030204" pitchFamily="34" charset="0"/>
              </a:rPr>
              <a:t>მეურვეობისა და მზრუნველობის ორგანო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ka-GE" sz="1600" i="0" dirty="0">
                <a:latin typeface="Sylfaen" pitchFamily="18" charset="0"/>
                <a:cs typeface="Calibri" panose="020F0502020204030204" pitchFamily="34" charset="0"/>
              </a:rPr>
              <a:t>საერთაშორისო შვილად აყვანის ურთიერთობებში – ცენტრალური ორგანო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ka-GE" sz="1600" i="0" dirty="0">
                <a:latin typeface="Sylfaen" pitchFamily="18" charset="0"/>
                <a:cs typeface="Calibri" panose="020F0502020204030204" pitchFamily="34" charset="0"/>
              </a:rPr>
              <a:t>სოციალური რეაბილიტაციისა და ბავშვზე ზრუნვის სახელმწიფო პროგრამის განმახორციელებელი.</a:t>
            </a:r>
            <a:endParaRPr lang="en-GB" sz="1600" i="0" dirty="0">
              <a:latin typeface="Sylfaen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sz="1600" b="1" dirty="0" smtClean="0">
                <a:latin typeface="Sylfaen" pitchFamily="18" charset="0"/>
                <a:cs typeface="Calibri" panose="020F0502020204030204" pitchFamily="34" charset="0"/>
              </a:rPr>
              <a:t>მეურვეობისა </a:t>
            </a:r>
            <a:r>
              <a:rPr lang="ka-GE" sz="1600" b="1" dirty="0">
                <a:latin typeface="Sylfaen" pitchFamily="18" charset="0"/>
                <a:cs typeface="Calibri" panose="020F0502020204030204" pitchFamily="34" charset="0"/>
              </a:rPr>
              <a:t>და მზრუნველობის ორგანო საქართველოს </a:t>
            </a:r>
            <a:r>
              <a:rPr lang="ka-GE" sz="1600" b="1" dirty="0" smtClean="0">
                <a:latin typeface="Sylfaen" pitchFamily="18" charset="0"/>
                <a:cs typeface="Calibri" panose="020F0502020204030204" pitchFamily="34" charset="0"/>
              </a:rPr>
              <a:t>მთელ </a:t>
            </a:r>
            <a:r>
              <a:rPr lang="ka-GE" sz="1600" b="1" dirty="0">
                <a:latin typeface="Sylfaen" pitchFamily="18" charset="0"/>
                <a:cs typeface="Calibri" panose="020F0502020204030204" pitchFamily="34" charset="0"/>
              </a:rPr>
              <a:t>ტერიტორიაზე მოიცავს: 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ka-GE" sz="1600" i="0" dirty="0">
                <a:latin typeface="Sylfaen" pitchFamily="18" charset="0"/>
                <a:cs typeface="Calibri" panose="020F0502020204030204" pitchFamily="34" charset="0"/>
              </a:rPr>
              <a:t>15 რეგიონალურ ცენტრს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ka-GE" sz="1600" i="0" dirty="0">
                <a:latin typeface="Sylfaen" pitchFamily="18" charset="0"/>
                <a:cs typeface="Calibri" panose="020F0502020204030204" pitchFamily="34" charset="0"/>
              </a:rPr>
              <a:t>56 რაიონულ </a:t>
            </a:r>
            <a:r>
              <a:rPr lang="ka-GE" sz="1600" i="0" dirty="0" smtClean="0">
                <a:latin typeface="Sylfaen" pitchFamily="18" charset="0"/>
                <a:cs typeface="Calibri" panose="020F0502020204030204" pitchFamily="34" charset="0"/>
              </a:rPr>
              <a:t>წარმომადგენლობას</a:t>
            </a:r>
            <a:endParaRPr lang="en-GB" sz="1600" i="0" dirty="0">
              <a:latin typeface="Sylfaen" pitchFamily="18" charset="0"/>
              <a:cs typeface="Calibri" panose="020F0502020204030204" pitchFamily="34" charset="0"/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ka-GE" sz="1600" b="1" dirty="0">
                <a:latin typeface="Sylfaen" pitchFamily="18" charset="0"/>
                <a:cs typeface="Calibri" panose="020F0502020204030204" pitchFamily="34" charset="0"/>
              </a:rPr>
              <a:t>წლიურად </a:t>
            </a:r>
            <a:r>
              <a:rPr lang="ka-GE" sz="1600" b="1" dirty="0" smtClean="0">
                <a:latin typeface="Sylfaen" pitchFamily="18" charset="0"/>
                <a:cs typeface="Calibri" panose="020F0502020204030204" pitchFamily="34" charset="0"/>
              </a:rPr>
              <a:t>ვემსახურებით </a:t>
            </a:r>
            <a:r>
              <a:rPr lang="ka-GE" sz="1600" b="1" dirty="0" smtClean="0">
                <a:solidFill>
                  <a:srgbClr val="C00000"/>
                </a:solidFill>
                <a:latin typeface="Sylfaen" pitchFamily="18" charset="0"/>
                <a:cs typeface="Calibri" panose="020F0502020204030204" pitchFamily="34" charset="0"/>
              </a:rPr>
              <a:t>12 000</a:t>
            </a:r>
            <a:r>
              <a:rPr lang="en-US" sz="1600" b="1" dirty="0" smtClean="0">
                <a:solidFill>
                  <a:srgbClr val="C00000"/>
                </a:solidFill>
                <a:latin typeface="Sylfaen" pitchFamily="18" charset="0"/>
                <a:cs typeface="Calibri" panose="020F0502020204030204" pitchFamily="34" charset="0"/>
              </a:rPr>
              <a:t>-</a:t>
            </a:r>
            <a:r>
              <a:rPr lang="ka-GE" sz="1600" b="1" dirty="0" smtClean="0">
                <a:solidFill>
                  <a:srgbClr val="C00000"/>
                </a:solidFill>
                <a:latin typeface="Sylfaen" pitchFamily="18" charset="0"/>
                <a:cs typeface="Calibri" panose="020F0502020204030204" pitchFamily="34" charset="0"/>
              </a:rPr>
              <a:t>ზე </a:t>
            </a:r>
            <a:r>
              <a:rPr lang="ka-GE" sz="1600" b="1" dirty="0" smtClean="0">
                <a:latin typeface="Sylfaen" pitchFamily="18" charset="0"/>
                <a:cs typeface="Calibri" panose="020F0502020204030204" pitchFamily="34" charset="0"/>
              </a:rPr>
              <a:t>მეტ ბენეფიციარ</a:t>
            </a:r>
            <a:r>
              <a:rPr lang="ka-GE" sz="1600" dirty="0" smtClean="0">
                <a:latin typeface="Sylfaen" pitchFamily="18" charset="0"/>
                <a:cs typeface="Calibri" panose="020F0502020204030204" pitchFamily="34" charset="0"/>
              </a:rPr>
              <a:t>ს</a:t>
            </a:r>
            <a:endParaRPr lang="ka-GE" sz="1600" dirty="0">
              <a:latin typeface="Sylfaen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sz="1600" dirty="0">
              <a:latin typeface="Sylfaen" pitchFamily="18" charset="0"/>
            </a:endParaRPr>
          </a:p>
        </p:txBody>
      </p:sp>
      <p:sp>
        <p:nvSpPr>
          <p:cNvPr id="16" name="Arrow: Right 15">
            <a:extLst>
              <a:ext uri="{FF2B5EF4-FFF2-40B4-BE49-F238E27FC236}">
                <a16:creationId xmlns="" xmlns:a16="http://schemas.microsoft.com/office/drawing/2014/main" id="{8BF8BD84-42EA-40CA-8821-3CB397E00E32}"/>
              </a:ext>
            </a:extLst>
          </p:cNvPr>
          <p:cNvSpPr/>
          <p:nvPr/>
        </p:nvSpPr>
        <p:spPr>
          <a:xfrm>
            <a:off x="4919345" y="1157234"/>
            <a:ext cx="1774985" cy="1090851"/>
          </a:xfrm>
          <a:prstGeom prst="rightArrow">
            <a:avLst/>
          </a:prstGeom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 თებ. 2020 გარდაიქმნა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1853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4050" y="-56356"/>
            <a:ext cx="9317037" cy="1018381"/>
          </a:xfrm>
        </p:spPr>
        <p:txBody>
          <a:bodyPr/>
          <a:lstStyle/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სააგენტოს 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რესურსები </a:t>
            </a:r>
            <a:endParaRPr lang="en-GB" b="1" dirty="0">
              <a:solidFill>
                <a:schemeClr val="accent1">
                  <a:lumMod val="7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4039656-C0A5-4951-B02B-B5EF81742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1193" y="1445125"/>
            <a:ext cx="2997199" cy="823912"/>
          </a:xfrm>
        </p:spPr>
        <p:txBody>
          <a:bodyPr>
            <a:noAutofit/>
          </a:bodyPr>
          <a:lstStyle/>
          <a:p>
            <a:pPr algn="ctr"/>
            <a:r>
              <a:rPr lang="ka-GE" sz="2200" dirty="0">
                <a:cs typeface="Calibri" panose="020F0502020204030204" pitchFamily="34" charset="0"/>
              </a:rPr>
              <a:t>დასაქმებულ პირთა რიცხოვნობა</a:t>
            </a:r>
            <a:endParaRPr lang="en-GB" sz="2200" dirty="0">
              <a:cs typeface="Calibri" panose="020F0502020204030204" pitchFamily="34" charset="0"/>
            </a:endParaRP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="" xmlns:a16="http://schemas.microsoft.com/office/drawing/2014/main" id="{51E34D6F-E0BC-4A7C-A290-F9988B74936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4218387420"/>
              </p:ext>
            </p:extLst>
          </p:nvPr>
        </p:nvGraphicFramePr>
        <p:xfrm>
          <a:off x="839788" y="2505076"/>
          <a:ext cx="3074987" cy="312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 Placeholder 6">
            <a:extLst>
              <a:ext uri="{FF2B5EF4-FFF2-40B4-BE49-F238E27FC236}">
                <a16:creationId xmlns="" xmlns:a16="http://schemas.microsoft.com/office/drawing/2014/main" id="{190307FE-5258-42CE-9978-3104F8397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115298" y="1442721"/>
            <a:ext cx="3686177" cy="823912"/>
          </a:xfrm>
        </p:spPr>
        <p:txBody>
          <a:bodyPr>
            <a:noAutofit/>
          </a:bodyPr>
          <a:lstStyle/>
          <a:p>
            <a:pPr algn="ctr"/>
            <a:r>
              <a:rPr lang="ka-GE" sz="2000" dirty="0">
                <a:cs typeface="Calibri" panose="020F0502020204030204" pitchFamily="34" charset="0"/>
              </a:rPr>
              <a:t>სააგენტოს მიერ განხორციელებადი პროგრამების ჯამური ბიუჯეტი </a:t>
            </a:r>
            <a:endParaRPr lang="en-GB" sz="2000" dirty="0">
              <a:cs typeface="Calibri" panose="020F0502020204030204" pitchFamily="34" charset="0"/>
            </a:endParaRPr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="" xmlns:a16="http://schemas.microsoft.com/office/drawing/2014/main" id="{2A52B8E1-8C2D-4960-BDD5-89158A004D96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="" xmlns:p14="http://schemas.microsoft.com/office/powerpoint/2010/main" val="3669464090"/>
              </p:ext>
            </p:extLst>
          </p:nvPr>
        </p:nvGraphicFramePr>
        <p:xfrm>
          <a:off x="8248649" y="2440147"/>
          <a:ext cx="3240088" cy="2884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3" name="Content Placeholder 11">
            <a:extLst>
              <a:ext uri="{FF2B5EF4-FFF2-40B4-BE49-F238E27FC236}">
                <a16:creationId xmlns="" xmlns:a16="http://schemas.microsoft.com/office/drawing/2014/main" id="{F1ACE010-9E13-43E4-96DB-2973F99A60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641075732"/>
              </p:ext>
            </p:extLst>
          </p:nvPr>
        </p:nvGraphicFramePr>
        <p:xfrm>
          <a:off x="4392614" y="2505075"/>
          <a:ext cx="3240087" cy="2714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4" name="Text Placeholder 3">
            <a:extLst>
              <a:ext uri="{FF2B5EF4-FFF2-40B4-BE49-F238E27FC236}">
                <a16:creationId xmlns="" xmlns:a16="http://schemas.microsoft.com/office/drawing/2014/main" id="{6A6B2547-FB8E-43E8-B10E-1475BF9C8AD3}"/>
              </a:ext>
            </a:extLst>
          </p:cNvPr>
          <p:cNvSpPr txBox="1">
            <a:spLocks/>
          </p:cNvSpPr>
          <p:nvPr/>
        </p:nvSpPr>
        <p:spPr>
          <a:xfrm>
            <a:off x="4297364" y="1442721"/>
            <a:ext cx="2779712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a-GE" b="0" dirty="0">
                <a:cs typeface="Calibri" panose="020F0502020204030204" pitchFamily="34" charset="0"/>
              </a:rPr>
              <a:t>პროგრამების მართვის ბიუჯეტი</a:t>
            </a:r>
            <a:endParaRPr lang="en-GB" b="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1185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704" y="1684653"/>
            <a:ext cx="2510746" cy="1896747"/>
          </a:xfrm>
        </p:spPr>
        <p:txBody>
          <a:bodyPr>
            <a:normAutofit/>
          </a:bodyPr>
          <a:lstStyle/>
          <a:p>
            <a:r>
              <a:rPr lang="ka-GE" sz="32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2019-2020</a:t>
            </a:r>
            <a:endParaRPr lang="en-GB" sz="3200" b="1" dirty="0">
              <a:solidFill>
                <a:schemeClr val="accent1">
                  <a:lumMod val="7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="" xmlns:a16="http://schemas.microsoft.com/office/drawing/2014/main" id="{DE1E61CB-0F72-4928-9F18-CFACFB2CDD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622842445"/>
              </p:ext>
            </p:extLst>
          </p:nvPr>
        </p:nvGraphicFramePr>
        <p:xfrm>
          <a:off x="4704080" y="228600"/>
          <a:ext cx="7021576" cy="6372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2" descr="E:\1. LASHA JINJIKHADZE\LASHA  29.03.2011\#1 DOKIMENTS 26.11.2009\2019\კრიზისულის სურათები\მარნეული 1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57525" y="171450"/>
            <a:ext cx="1527175" cy="13715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9" cstate="print"/>
          <a:stretch>
            <a:fillRect/>
          </a:stretch>
        </p:blipFill>
        <p:spPr bwMode="auto">
          <a:xfrm>
            <a:off x="3105150" y="1714499"/>
            <a:ext cx="1495425" cy="13144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105150" y="3303239"/>
            <a:ext cx="1398299" cy="104968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152775" y="4776075"/>
            <a:ext cx="1297337" cy="12246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397917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129" y="713104"/>
            <a:ext cx="4023951" cy="896622"/>
          </a:xfrm>
        </p:spPr>
        <p:txBody>
          <a:bodyPr>
            <a:normAutofit/>
          </a:bodyPr>
          <a:lstStyle/>
          <a:p>
            <a:r>
              <a:rPr lang="ka-GE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2019-2020</a:t>
            </a:r>
            <a:endParaRPr lang="en-GB" sz="2400" b="1" dirty="0">
              <a:solidFill>
                <a:srgbClr val="7030A0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88520FD9-B138-4DF3-87B4-0457294E84D2}"/>
              </a:ext>
            </a:extLst>
          </p:cNvPr>
          <p:cNvSpPr/>
          <p:nvPr/>
        </p:nvSpPr>
        <p:spPr>
          <a:xfrm>
            <a:off x="6763429" y="746213"/>
            <a:ext cx="3790271" cy="30777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ka-GE" sz="1400" dirty="0" smtClean="0">
                <a:cs typeface="Calibri" panose="020F0502020204030204" pitchFamily="34" charset="0"/>
              </a:rPr>
              <a:t>თავშესაფრის მომსახურებით ისარგებლა</a:t>
            </a:r>
            <a:endParaRPr lang="ka-GE" sz="1400" dirty="0">
              <a:cs typeface="Calibri" panose="020F0502020204030204" pitchFamily="34" charset="0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10605619" y="1556869"/>
            <a:ext cx="1586381" cy="1001062"/>
            <a:chOff x="3744413" y="72012"/>
            <a:chExt cx="1001062" cy="1001062"/>
          </a:xfrm>
        </p:grpSpPr>
        <p:sp>
          <p:nvSpPr>
            <p:cNvPr id="18" name="Oval 17"/>
            <p:cNvSpPr/>
            <p:nvPr/>
          </p:nvSpPr>
          <p:spPr>
            <a:xfrm>
              <a:off x="3744413" y="72012"/>
              <a:ext cx="1001062" cy="1001062"/>
            </a:xfrm>
            <a:prstGeom prst="ellipse">
              <a:avLst/>
            </a:prstGeom>
            <a:solidFill>
              <a:schemeClr val="bg2">
                <a:lumMod val="75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9" name="Oval 4"/>
            <p:cNvSpPr/>
            <p:nvPr/>
          </p:nvSpPr>
          <p:spPr>
            <a:xfrm>
              <a:off x="3891015" y="218614"/>
              <a:ext cx="707858" cy="70785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5092" tIns="11430" rIns="55092" bIns="1143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b="1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491</a:t>
              </a:r>
              <a:r>
                <a:rPr lang="ka-GE" b="1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 </a:t>
              </a:r>
              <a:r>
                <a:rPr lang="ka-GE" sz="1200" b="1" kern="1200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ბენეფიციარმა</a:t>
              </a:r>
              <a:endParaRPr lang="en-US" sz="1200" b="1" kern="1200" dirty="0">
                <a:solidFill>
                  <a:schemeClr val="accent1">
                    <a:lumMod val="75000"/>
                  </a:schemeClr>
                </a:solidFill>
                <a:latin typeface="Sylfaen" pitchFamily="18" charset="0"/>
              </a:endParaRP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88520FD9-B138-4DF3-87B4-0457294E84D2}"/>
              </a:ext>
            </a:extLst>
          </p:cNvPr>
          <p:cNvSpPr/>
          <p:nvPr/>
        </p:nvSpPr>
        <p:spPr>
          <a:xfrm>
            <a:off x="6753904" y="1803488"/>
            <a:ext cx="3790271" cy="52322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ka-GE" sz="1400" dirty="0" smtClean="0">
                <a:cs typeface="Calibri" panose="020F0502020204030204" pitchFamily="34" charset="0"/>
              </a:rPr>
              <a:t>კრიზისული ცენტრის მომსახურებით ისარგებლა</a:t>
            </a:r>
            <a:endParaRPr lang="ka-GE" sz="1400" dirty="0">
              <a:cs typeface="Calibri" panose="020F0502020204030204" pitchFamily="34" charset="0"/>
            </a:endParaRPr>
          </a:p>
        </p:txBody>
      </p:sp>
      <p:grpSp>
        <p:nvGrpSpPr>
          <p:cNvPr id="21" name="Group 16"/>
          <p:cNvGrpSpPr/>
          <p:nvPr/>
        </p:nvGrpSpPr>
        <p:grpSpPr>
          <a:xfrm>
            <a:off x="10605619" y="423394"/>
            <a:ext cx="1586381" cy="1001062"/>
            <a:chOff x="3744413" y="72012"/>
            <a:chExt cx="1001062" cy="1001062"/>
          </a:xfrm>
        </p:grpSpPr>
        <p:sp>
          <p:nvSpPr>
            <p:cNvPr id="22" name="Oval 21"/>
            <p:cNvSpPr/>
            <p:nvPr/>
          </p:nvSpPr>
          <p:spPr>
            <a:xfrm>
              <a:off x="3744413" y="72012"/>
              <a:ext cx="1001062" cy="1001062"/>
            </a:xfrm>
            <a:prstGeom prst="ellipse">
              <a:avLst/>
            </a:prstGeom>
            <a:solidFill>
              <a:schemeClr val="bg2">
                <a:lumMod val="75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3" name="Oval 4"/>
            <p:cNvSpPr/>
            <p:nvPr/>
          </p:nvSpPr>
          <p:spPr>
            <a:xfrm>
              <a:off x="3891015" y="218614"/>
              <a:ext cx="707858" cy="70785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5092" tIns="11430" rIns="55092" bIns="1143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b="1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513 </a:t>
              </a:r>
              <a:r>
                <a:rPr lang="ka-GE" sz="1200" b="1" kern="1200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ბენეფიციარმა</a:t>
              </a:r>
              <a:endParaRPr lang="en-US" sz="1200" b="1" kern="1200" dirty="0">
                <a:solidFill>
                  <a:schemeClr val="accent1">
                    <a:lumMod val="75000"/>
                  </a:schemeClr>
                </a:solidFill>
                <a:latin typeface="Sylfaen" pitchFamily="18" charset="0"/>
              </a:endParaRPr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88520FD9-B138-4DF3-87B4-0457294E84D2}"/>
              </a:ext>
            </a:extLst>
          </p:cNvPr>
          <p:cNvSpPr/>
          <p:nvPr/>
        </p:nvSpPr>
        <p:spPr>
          <a:xfrm>
            <a:off x="6772954" y="2822663"/>
            <a:ext cx="3790271" cy="83099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ka-GE" sz="1400" dirty="0" smtClean="0">
                <a:cs typeface="Calibri" panose="020F0502020204030204" pitchFamily="34" charset="0"/>
              </a:rPr>
              <a:t>ძალადობის საკითხებზე საკონსულტაციო ცხელი ხაზის  </a:t>
            </a:r>
            <a:r>
              <a:rPr lang="ka-GE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116 006   </a:t>
            </a:r>
            <a:r>
              <a:rPr lang="ka-GE" sz="1400" dirty="0" smtClean="0">
                <a:cs typeface="Calibri" panose="020F0502020204030204" pitchFamily="34" charset="0"/>
              </a:rPr>
              <a:t>მომსახურებით ისარგებლა</a:t>
            </a:r>
            <a:endParaRPr lang="ka-GE" sz="1400" dirty="0">
              <a:cs typeface="Calibri" panose="020F0502020204030204" pitchFamily="34" charset="0"/>
            </a:endParaRPr>
          </a:p>
        </p:txBody>
      </p:sp>
      <p:grpSp>
        <p:nvGrpSpPr>
          <p:cNvPr id="25" name="Group 16"/>
          <p:cNvGrpSpPr/>
          <p:nvPr/>
        </p:nvGrpSpPr>
        <p:grpSpPr>
          <a:xfrm>
            <a:off x="10605619" y="2757019"/>
            <a:ext cx="1586381" cy="1001062"/>
            <a:chOff x="3744413" y="72012"/>
            <a:chExt cx="1001062" cy="1001062"/>
          </a:xfrm>
        </p:grpSpPr>
        <p:sp>
          <p:nvSpPr>
            <p:cNvPr id="26" name="Oval 25"/>
            <p:cNvSpPr/>
            <p:nvPr/>
          </p:nvSpPr>
          <p:spPr>
            <a:xfrm>
              <a:off x="3744413" y="72012"/>
              <a:ext cx="1001062" cy="1001062"/>
            </a:xfrm>
            <a:prstGeom prst="ellipse">
              <a:avLst/>
            </a:prstGeom>
            <a:solidFill>
              <a:schemeClr val="bg2">
                <a:lumMod val="75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7" name="Oval 4"/>
            <p:cNvSpPr/>
            <p:nvPr/>
          </p:nvSpPr>
          <p:spPr>
            <a:xfrm>
              <a:off x="3891015" y="218614"/>
              <a:ext cx="707858" cy="70785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5092" tIns="11430" rIns="55092" bIns="1143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b="1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2082    </a:t>
              </a:r>
              <a:r>
                <a:rPr lang="ka-GE" sz="1200" b="1" kern="1200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პირმა</a:t>
              </a:r>
              <a:endParaRPr lang="en-US" sz="1200" b="1" kern="1200" dirty="0">
                <a:solidFill>
                  <a:schemeClr val="accent1">
                    <a:lumMod val="75000"/>
                  </a:schemeClr>
                </a:solidFill>
                <a:latin typeface="Sylfaen" pitchFamily="18" charset="0"/>
              </a:endParaRPr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88520FD9-B138-4DF3-87B4-0457294E84D2}"/>
              </a:ext>
            </a:extLst>
          </p:cNvPr>
          <p:cNvSpPr/>
          <p:nvPr/>
        </p:nvSpPr>
        <p:spPr>
          <a:xfrm>
            <a:off x="6811054" y="4175213"/>
            <a:ext cx="3790271" cy="61555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ka-GE" sz="1400" dirty="0" smtClean="0">
                <a:cs typeface="Calibri" panose="020F0502020204030204" pitchFamily="34" charset="0"/>
              </a:rPr>
              <a:t>ბავშვთა დახმარების ცხელი ხაზის </a:t>
            </a:r>
            <a:r>
              <a:rPr lang="ka-GE" sz="2000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111</a:t>
            </a:r>
            <a:r>
              <a:rPr lang="ka-GE" sz="2000" b="1" dirty="0" smtClean="0">
                <a:cs typeface="Calibri" panose="020F0502020204030204" pitchFamily="34" charset="0"/>
              </a:rPr>
              <a:t> </a:t>
            </a:r>
            <a:r>
              <a:rPr lang="ka-GE" sz="1400" dirty="0" smtClean="0">
                <a:cs typeface="Calibri" panose="020F0502020204030204" pitchFamily="34" charset="0"/>
              </a:rPr>
              <a:t>მომსახურებით ისარგებლა</a:t>
            </a:r>
            <a:endParaRPr lang="ka-GE" sz="1400" dirty="0">
              <a:cs typeface="Calibri" panose="020F0502020204030204" pitchFamily="34" charset="0"/>
            </a:endParaRPr>
          </a:p>
        </p:txBody>
      </p:sp>
      <p:grpSp>
        <p:nvGrpSpPr>
          <p:cNvPr id="29" name="Group 16"/>
          <p:cNvGrpSpPr/>
          <p:nvPr/>
        </p:nvGrpSpPr>
        <p:grpSpPr>
          <a:xfrm>
            <a:off x="10605619" y="3947644"/>
            <a:ext cx="1586381" cy="1001062"/>
            <a:chOff x="3744413" y="72012"/>
            <a:chExt cx="1001062" cy="1001062"/>
          </a:xfrm>
        </p:grpSpPr>
        <p:sp>
          <p:nvSpPr>
            <p:cNvPr id="30" name="Oval 29"/>
            <p:cNvSpPr/>
            <p:nvPr/>
          </p:nvSpPr>
          <p:spPr>
            <a:xfrm>
              <a:off x="3744413" y="72012"/>
              <a:ext cx="1001062" cy="1001062"/>
            </a:xfrm>
            <a:prstGeom prst="ellipse">
              <a:avLst/>
            </a:prstGeom>
            <a:solidFill>
              <a:schemeClr val="bg2">
                <a:lumMod val="75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31" name="Oval 4"/>
            <p:cNvSpPr/>
            <p:nvPr/>
          </p:nvSpPr>
          <p:spPr>
            <a:xfrm>
              <a:off x="3891015" y="218614"/>
              <a:ext cx="707858" cy="70785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5092" tIns="11430" rIns="55092" bIns="1143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b="1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5</a:t>
              </a:r>
              <a:r>
                <a:rPr lang="ka-GE" b="1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67</a:t>
              </a:r>
              <a:endParaRPr lang="en-US" sz="1200" b="1" kern="1200" dirty="0">
                <a:solidFill>
                  <a:schemeClr val="accent1">
                    <a:lumMod val="75000"/>
                  </a:schemeClr>
                </a:solidFill>
                <a:latin typeface="Sylfaen" pitchFamily="18" charset="0"/>
              </a:endParaRPr>
            </a:p>
          </p:txBody>
        </p:sp>
      </p:grp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" y="1240993"/>
            <a:ext cx="5810250" cy="4388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Title 28"/>
          <p:cNvSpPr txBox="1">
            <a:spLocks/>
          </p:cNvSpPr>
          <p:nvPr/>
        </p:nvSpPr>
        <p:spPr bwMode="auto">
          <a:xfrm>
            <a:off x="704849" y="5724525"/>
            <a:ext cx="6067426" cy="989013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/>
          </a:bodyPr>
          <a:lstStyle/>
          <a:p>
            <a:pPr marL="0" marR="0" lvl="0" indent="0" algn="l" defTabSz="914400" rtl="0" eaLnBrk="1" fontAlgn="auto" latinLnBrk="0" hangingPunct="1">
              <a:lnSpc>
                <a:spcPct val="89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Sylfaen" pitchFamily="18" charset="0"/>
                <a:ea typeface="+mj-ea"/>
                <a:cs typeface="+mj-cs"/>
              </a:rPr>
              <a:t>თავშესაფარი      თბილისი, გორი,  ქუთაისი,  ბათუმი ,  სიღნაღი    </a:t>
            </a:r>
            <a:br>
              <a:rPr kumimoji="0" lang="ka-GE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Sylfaen" pitchFamily="18" charset="0"/>
                <a:ea typeface="+mj-ea"/>
                <a:cs typeface="+mj-cs"/>
              </a:rPr>
            </a:br>
            <a:r>
              <a:rPr kumimoji="0" lang="ka-GE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Sylfaen" pitchFamily="18" charset="0"/>
                <a:ea typeface="+mj-ea"/>
                <a:cs typeface="+mj-cs"/>
              </a:rPr>
              <a:t/>
            </a:r>
            <a:br>
              <a:rPr kumimoji="0" lang="ka-GE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Sylfaen" pitchFamily="18" charset="0"/>
                <a:ea typeface="+mj-ea"/>
                <a:cs typeface="+mj-cs"/>
              </a:rPr>
            </a:br>
            <a:r>
              <a:rPr kumimoji="0" lang="ka-GE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Sylfaen" pitchFamily="18" charset="0"/>
                <a:ea typeface="+mj-ea"/>
                <a:cs typeface="+mj-cs"/>
              </a:rPr>
              <a:t>კრიზისული      თბილისი, გორი, ქუთაისი, ოზურგეთი, მარნეული</a:t>
            </a:r>
            <a:r>
              <a:rPr kumimoji="0" lang="ka-G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ylfaen" pitchFamily="18" charset="0"/>
                <a:ea typeface="+mj-ea"/>
                <a:cs typeface="+mj-cs"/>
              </a:rPr>
              <a:t/>
            </a:r>
            <a:br>
              <a:rPr kumimoji="0" lang="ka-G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ylfaen" pitchFamily="18" charset="0"/>
                <a:ea typeface="+mj-ea"/>
                <a:cs typeface="+mj-cs"/>
              </a:rPr>
            </a:b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ylfaen" pitchFamily="18" charset="0"/>
              <a:ea typeface="+mj-ea"/>
              <a:cs typeface="+mj-cs"/>
            </a:endParaRPr>
          </a:p>
        </p:txBody>
      </p:sp>
      <p:pic>
        <p:nvPicPr>
          <p:cNvPr id="34" name="Picture 3" descr="E:\Users\Ljinjikhadze\Desktop\16 დღიანი კამპანია 2019 წ\google-location-icon-location-ic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03850" y="3952875"/>
            <a:ext cx="296089" cy="3937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5" name="Picture 3" descr="E:\Users\Ljinjikhadze\Desktop\16 დღიანი კამპანია 2019 წ\google-location-icon-location-ic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75200" y="4067175"/>
            <a:ext cx="296089" cy="3937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6" name="Picture 3" descr="E:\Users\Ljinjikhadze\Desktop\16 დღიანი კამპანია 2019 წ\google-location-icon-location-ic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56075" y="3476625"/>
            <a:ext cx="296089" cy="3937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7" name="Picture 3" descr="E:\Users\Ljinjikhadze\Desktop\16 დღიანი კამპანია 2019 წ\google-location-icon-location-ic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03600" y="3429000"/>
            <a:ext cx="296089" cy="3937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8" name="Picture 3" descr="E:\Users\Ljinjikhadze\Desktop\16 დღიანი კამპანია 2019 წ\google-location-icon-location-ic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9625" y="4267200"/>
            <a:ext cx="296089" cy="3937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9" name="Picture 4" descr="E:\Users\Ljinjikhadze\Desktop\16 დღიანი კამპანია 2019 წ\canstockphoto7211914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40000"/>
          </a:blip>
          <a:srcRect/>
          <a:stretch>
            <a:fillRect/>
          </a:stretch>
        </p:blipFill>
        <p:spPr bwMode="auto">
          <a:xfrm>
            <a:off x="4912135" y="4219575"/>
            <a:ext cx="198028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4" descr="E:\Users\Ljinjikhadze\Desktop\16 დღიანი კამპანია 2019 წ\canstockphoto7211914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40000"/>
          </a:blip>
          <a:srcRect/>
          <a:stretch>
            <a:fillRect/>
          </a:stretch>
        </p:blipFill>
        <p:spPr bwMode="auto">
          <a:xfrm>
            <a:off x="2473735" y="3600450"/>
            <a:ext cx="198028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4" descr="E:\Users\Ljinjikhadze\Desktop\16 დღიანი კამპანია 2019 წ\canstockphoto7211914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40000"/>
          </a:blip>
          <a:srcRect/>
          <a:stretch>
            <a:fillRect/>
          </a:stretch>
        </p:blipFill>
        <p:spPr bwMode="auto">
          <a:xfrm>
            <a:off x="3435760" y="3629025"/>
            <a:ext cx="198028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4" descr="E:\Users\Ljinjikhadze\Desktop\16 დღიანი კამპანია 2019 წ\canstockphoto7211914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40000"/>
          </a:blip>
          <a:srcRect/>
          <a:stretch>
            <a:fillRect/>
          </a:stretch>
        </p:blipFill>
        <p:spPr bwMode="auto">
          <a:xfrm>
            <a:off x="4283485" y="3733800"/>
            <a:ext cx="198028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4" descr="E:\Users\Ljinjikhadze\Desktop\16 დღიანი კამპანია 2019 წ\canstockphoto7211914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40000"/>
          </a:blip>
          <a:srcRect/>
          <a:stretch>
            <a:fillRect/>
          </a:stretch>
        </p:blipFill>
        <p:spPr bwMode="auto">
          <a:xfrm>
            <a:off x="4750210" y="4629150"/>
            <a:ext cx="198028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3" descr="E:\Users\Ljinjikhadze\Desktop\16 დღიანი კამპანია 2019 წ\google-location-icon-location-ic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55800" y="5619750"/>
            <a:ext cx="296089" cy="3937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45" name="Picture 4" descr="E:\Users\Ljinjikhadze\Desktop\16 დღიანი კამპანია 2019 წ\canstockphoto7211914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40000"/>
          </a:blip>
          <a:srcRect/>
          <a:stretch>
            <a:fillRect/>
          </a:stretch>
        </p:blipFill>
        <p:spPr bwMode="auto">
          <a:xfrm>
            <a:off x="1987960" y="6029325"/>
            <a:ext cx="198028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97917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704" y="1684653"/>
            <a:ext cx="4023951" cy="1896747"/>
          </a:xfrm>
        </p:spPr>
        <p:txBody>
          <a:bodyPr>
            <a:normAutofit/>
          </a:bodyPr>
          <a:lstStyle/>
          <a:p>
            <a:r>
              <a:rPr lang="ka-GE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     2020</a:t>
            </a:r>
            <a:endParaRPr lang="en-GB" sz="3600" b="1" dirty="0">
              <a:solidFill>
                <a:schemeClr val="accent1">
                  <a:lumMod val="7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="" xmlns:a16="http://schemas.microsoft.com/office/drawing/2014/main" id="{DE1E61CB-0F72-4928-9F18-CFACFB2CDD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622842445"/>
              </p:ext>
            </p:extLst>
          </p:nvPr>
        </p:nvGraphicFramePr>
        <p:xfrm>
          <a:off x="4704080" y="228600"/>
          <a:ext cx="7021576" cy="6381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0" name="Picture 19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 rotWithShape="1">
          <a:blip r:embed="rId8" cstate="print">
            <a:extLst>
              <a:ext uri="{BEBA8EAE-BF5A-486C-A8C5-ECC9F3942E4B}">
                <a14:imgProps xmlns="" xmlns:a14="http://schemas.microsoft.com/office/drawing/2010/main">
                  <a14:imgLayer r:embed="rId9">
                    <a14:imgEffect>
                      <a14:colorTemperature colorTemp="4700"/>
                    </a14:imgEffect>
                    <a14:imgEffect>
                      <a14:saturation sat="4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 r="2" b="5121"/>
          <a:stretch/>
        </p:blipFill>
        <p:spPr bwMode="auto">
          <a:xfrm>
            <a:off x="1315393" y="2496317"/>
            <a:ext cx="1188322" cy="955816"/>
          </a:xfrm>
          <a:prstGeom prst="rect">
            <a:avLst/>
          </a:prstGeom>
          <a:noFill/>
          <a:effectLst>
            <a:glow rad="101600">
              <a:schemeClr val="tx1">
                <a:lumMod val="50000"/>
                <a:lumOff val="50000"/>
                <a:alpha val="73000"/>
              </a:schemeClr>
            </a:glow>
            <a:outerShdw blurRad="7747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397917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704" y="1684653"/>
            <a:ext cx="4023951" cy="1896747"/>
          </a:xfrm>
        </p:spPr>
        <p:txBody>
          <a:bodyPr>
            <a:normAutofit/>
          </a:bodyPr>
          <a:lstStyle/>
          <a:p>
            <a:r>
              <a:rPr lang="ka-GE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  </a:t>
            </a:r>
            <a:endParaRPr lang="en-GB" sz="3600" b="1" dirty="0">
              <a:solidFill>
                <a:schemeClr val="accent1">
                  <a:lumMod val="7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="" xmlns:a16="http://schemas.microsoft.com/office/drawing/2014/main" id="{DE1E61CB-0F72-4928-9F18-CFACFB2CDD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622842445"/>
              </p:ext>
            </p:extLst>
          </p:nvPr>
        </p:nvGraphicFramePr>
        <p:xfrm>
          <a:off x="4704080" y="0"/>
          <a:ext cx="7021576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0" name="Picture 19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 rotWithShape="1">
          <a:blip r:embed="rId8" cstate="print">
            <a:extLst>
              <a:ext uri="{BEBA8EAE-BF5A-486C-A8C5-ECC9F3942E4B}">
                <a14:imgProps xmlns="" xmlns:a14="http://schemas.microsoft.com/office/drawing/2010/main">
                  <a14:imgLayer r:embed="rId9">
                    <a14:imgEffect>
                      <a14:colorTemperature colorTemp="4700"/>
                    </a14:imgEffect>
                    <a14:imgEffect>
                      <a14:saturation sat="4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 r="2" b="5121"/>
          <a:stretch/>
        </p:blipFill>
        <p:spPr bwMode="auto">
          <a:xfrm>
            <a:off x="1391593" y="3725042"/>
            <a:ext cx="1188322" cy="955816"/>
          </a:xfrm>
          <a:prstGeom prst="rect">
            <a:avLst/>
          </a:prstGeom>
          <a:noFill/>
          <a:ln>
            <a:noFill/>
          </a:ln>
          <a:effectLst>
            <a:glow rad="101600">
              <a:schemeClr val="tx1">
                <a:lumMod val="50000"/>
                <a:lumOff val="50000"/>
                <a:alpha val="73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5" name="Rectangle 4"/>
          <p:cNvSpPr/>
          <p:nvPr/>
        </p:nvSpPr>
        <p:spPr>
          <a:xfrm>
            <a:off x="885825" y="1671935"/>
            <a:ext cx="31623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ylfaen" panose="010A0502050306030303" pitchFamily="18" charset="0"/>
              </a:rPr>
              <a:t>კორონავირუსით  (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ylfaen" panose="010A0502050306030303" pitchFamily="18" charset="0"/>
              </a:rPr>
              <a:t>SARS-COV-2) </a:t>
            </a:r>
            <a:r>
              <a:rPr lang="ka-GE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ylfaen" panose="010A0502050306030303" pitchFamily="18" charset="0"/>
              </a:rPr>
              <a:t>გამოწვეული ინფექციის  (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ylfaen" panose="010A0502050306030303" pitchFamily="18" charset="0"/>
              </a:rPr>
              <a:t>COVID-19) </a:t>
            </a:r>
            <a:r>
              <a:rPr lang="ka-GE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ylfaen" panose="010A0502050306030303" pitchFamily="18" charset="0"/>
              </a:rPr>
              <a:t>გავრცელების პირობებში განხორციელებული საქმიანობა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7917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6849" y="1"/>
            <a:ext cx="10463893" cy="638628"/>
          </a:xfrm>
        </p:spPr>
        <p:txBody>
          <a:bodyPr>
            <a:noAutofit/>
          </a:bodyPr>
          <a:lstStyle/>
          <a:p>
            <a:pPr algn="ctr"/>
            <a:r>
              <a:rPr lang="ka-GE" sz="2200" b="1" dirty="0" smtClean="0"/>
              <a:t>სოციალური რეაბილიტაციისა და ბავშვზე ზრუნვის სახელმწიფო პროგრამის ფარგლებში</a:t>
            </a:r>
            <a:endParaRPr lang="en-GB" sz="2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51DE005E-8C41-4FD6-B0E2-0F5F82B24FE2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371476" y="889501"/>
            <a:ext cx="3409950" cy="49302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176213" lvl="0" indent="0" algn="ctr">
              <a:buNone/>
              <a:defRPr/>
            </a:pPr>
            <a:r>
              <a:rPr lang="ka-GE" sz="1300" b="1" u="sng" dirty="0" smtClean="0"/>
              <a:t>ოჯახის გაძლიერების მომსახურებები</a:t>
            </a:r>
            <a:endParaRPr lang="en-US" sz="1300" b="1" u="sng" dirty="0" smtClean="0"/>
          </a:p>
          <a:p>
            <a:pPr marL="0" lvl="0" indent="0">
              <a:buNone/>
              <a:defRPr/>
            </a:pPr>
            <a:endParaRPr lang="en-US" sz="1300" b="1" dirty="0" smtClean="0"/>
          </a:p>
          <a:p>
            <a:pPr lvl="0">
              <a:buFont typeface="Wingdings" pitchFamily="2" charset="2"/>
              <a:buChar char="Ø"/>
              <a:defRPr/>
            </a:pPr>
            <a:r>
              <a:rPr lang="ka-GE" sz="1300" dirty="0" smtClean="0"/>
              <a:t>კრიზისულ მდგომარეობაშიმყოფი ბავშვიანი ოჯახების დახმარების ქვეპროგრამა.</a:t>
            </a:r>
          </a:p>
          <a:p>
            <a:pPr lvl="0">
              <a:buFont typeface="Wingdings" pitchFamily="2" charset="2"/>
              <a:buChar char="Ø"/>
              <a:defRPr/>
            </a:pPr>
            <a:r>
              <a:rPr lang="ka-GE" sz="1300" dirty="0" smtClean="0"/>
              <a:t>მზრუნველობამოკლებული ბავშვების რეინტეგრაციის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 lvl="0">
              <a:buFont typeface="Wingdings" pitchFamily="2" charset="2"/>
              <a:buChar char="Ø"/>
              <a:defRPr/>
            </a:pPr>
            <a:r>
              <a:rPr lang="ka-GE" sz="1300" dirty="0" smtClean="0"/>
              <a:t>დღის ცენტრებში მომსახურებით უზრუნველყოფის ქვეპროგრამა.</a:t>
            </a:r>
          </a:p>
          <a:p>
            <a:pPr lvl="0">
              <a:defRPr/>
            </a:pPr>
            <a:endParaRPr lang="en-US" sz="1300" dirty="0" smtClean="0"/>
          </a:p>
          <a:p>
            <a:pPr marL="0" lvl="0" indent="0">
              <a:buNone/>
              <a:defRPr/>
            </a:pPr>
            <a:r>
              <a:rPr lang="en-US" sz="1300" dirty="0" smtClean="0"/>
              <a:t>  </a:t>
            </a:r>
            <a:r>
              <a:rPr lang="ka-GE" sz="1300" dirty="0" smtClean="0"/>
              <a:t>წლის განმავლობაში მომსახურებით სარგებლობს </a:t>
            </a:r>
            <a:r>
              <a:rPr lang="ka-GE" sz="1300" b="1" dirty="0" smtClean="0"/>
              <a:t>4300</a:t>
            </a:r>
            <a:r>
              <a:rPr lang="ka-GE" sz="1300" dirty="0" smtClean="0"/>
              <a:t> ბენეფიციარი</a:t>
            </a:r>
            <a:endParaRPr lang="en-US" sz="1300" dirty="0" smtClean="0"/>
          </a:p>
          <a:p>
            <a:pPr>
              <a:buNone/>
            </a:pPr>
            <a:endParaRPr lang="en-GB" sz="1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Content Placeholder 8">
            <a:extLst>
              <a:ext uri="{FF2B5EF4-FFF2-40B4-BE49-F238E27FC236}">
                <a16:creationId xmlns="" xmlns:a16="http://schemas.microsoft.com/office/drawing/2014/main" id="{51DE005E-8C41-4FD6-B0E2-0F5F82B24FE2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4095750" y="918076"/>
            <a:ext cx="3952875" cy="52350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ka-GE" sz="1300" b="1" u="sng" dirty="0" smtClean="0"/>
              <a:t>მხარდაჭერის მომსახურებები</a:t>
            </a:r>
            <a:endParaRPr lang="en-US" sz="1300" b="1" u="sng" dirty="0" smtClean="0"/>
          </a:p>
          <a:p>
            <a:endParaRPr lang="en-US" sz="1300" b="1" dirty="0" smtClean="0"/>
          </a:p>
          <a:p>
            <a:pPr>
              <a:buFont typeface="Wingdings" pitchFamily="2" charset="2"/>
              <a:buChar char="Ø"/>
            </a:pPr>
            <a:r>
              <a:rPr lang="ka-GE" sz="1300" dirty="0" smtClean="0"/>
              <a:t>ბავშვთა ადრეული განვითარების ხელშეწყობის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>
              <a:buFont typeface="Wingdings" pitchFamily="2" charset="2"/>
              <a:buChar char="Ø"/>
            </a:pPr>
            <a:r>
              <a:rPr lang="ka-GE" sz="1300" dirty="0" smtClean="0"/>
              <a:t>ბავშვთა რეაბილიტაცია/აბილიტაციის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>
              <a:buFont typeface="Wingdings" pitchFamily="2" charset="2"/>
              <a:buChar char="Ø"/>
            </a:pPr>
            <a:r>
              <a:rPr lang="ka-GE" sz="1300" dirty="0" smtClean="0"/>
              <a:t>ომის მონაწილეთა რეაბილიტაციის ხელშეწყობის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>
              <a:buFont typeface="Wingdings" pitchFamily="2" charset="2"/>
              <a:buChar char="Ø"/>
            </a:pPr>
            <a:r>
              <a:rPr lang="ka-GE" sz="1300" dirty="0" smtClean="0"/>
              <a:t>დღის ცენტრებში მომსახურებით უზრუნველყოფის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>
              <a:buFont typeface="Wingdings" pitchFamily="2" charset="2"/>
              <a:buChar char="Ø"/>
            </a:pPr>
            <a:r>
              <a:rPr lang="ka-GE" sz="1300" dirty="0" smtClean="0"/>
              <a:t>დამხმარე საშუალებებით უზრუნველყოფის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>
              <a:buFont typeface="Wingdings" pitchFamily="2" charset="2"/>
              <a:buChar char="Ø"/>
            </a:pPr>
            <a:r>
              <a:rPr lang="ka-GE" sz="1300" dirty="0" smtClean="0"/>
              <a:t>ყრუთა კომუნიკაციის ხელშეწყობის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>
              <a:buFont typeface="Wingdings" pitchFamily="2" charset="2"/>
              <a:buChar char="Ø"/>
            </a:pPr>
            <a:r>
              <a:rPr lang="ka-GE" sz="1300" dirty="0" smtClean="0"/>
              <a:t>განვითარების მძიმე და ღრმა შეფერხების მქონე ბავშვთა ბინაზე მოვლით უზრუნველყოფის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sz="1300" dirty="0" smtClean="0">
                <a:latin typeface="Sylfaen" pitchFamily="18" charset="0"/>
              </a:rPr>
              <a:t>   </a:t>
            </a:r>
            <a:r>
              <a:rPr lang="ka-GE" sz="1300" dirty="0" smtClean="0">
                <a:latin typeface="Sylfaen" pitchFamily="18" charset="0"/>
              </a:rPr>
              <a:t>წლის განმავლობაში მომსახურებით სარგებლობს </a:t>
            </a:r>
            <a:r>
              <a:rPr lang="ka-GE" sz="1300" b="1" dirty="0" smtClean="0">
                <a:latin typeface="Sylfaen" pitchFamily="18" charset="0"/>
              </a:rPr>
              <a:t>6000</a:t>
            </a:r>
            <a:r>
              <a:rPr lang="ka-GE" sz="1300" dirty="0" smtClean="0">
                <a:latin typeface="Sylfaen" pitchFamily="18" charset="0"/>
              </a:rPr>
              <a:t> -მდე ბენეფიციარი</a:t>
            </a:r>
            <a:endParaRPr lang="en-US" sz="1300" dirty="0" smtClean="0">
              <a:latin typeface="Sylfaen" pitchFamily="18" charset="0"/>
            </a:endParaRPr>
          </a:p>
          <a:p>
            <a:pPr>
              <a:buNone/>
            </a:pPr>
            <a:endParaRPr lang="en-GB" sz="1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ontent Placeholder 8">
            <a:extLst>
              <a:ext uri="{FF2B5EF4-FFF2-40B4-BE49-F238E27FC236}">
                <a16:creationId xmlns="" xmlns:a16="http://schemas.microsoft.com/office/drawing/2014/main" id="{51DE005E-8C41-4FD6-B0E2-0F5F82B24FE2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8496300" y="918076"/>
            <a:ext cx="3952875" cy="54827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ka-GE" sz="1300" b="1" u="sng" dirty="0" smtClean="0"/>
              <a:t>24-საათიანი სერვისები</a:t>
            </a:r>
            <a:endParaRPr lang="en-US" sz="1300" b="1" u="sng" dirty="0" smtClean="0"/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ka-GE" sz="1300" dirty="0" smtClean="0"/>
              <a:t>დედათა და ბავშვთა თავშესაფრით უზრუნველყოფის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ka-GE" sz="1300" dirty="0" smtClean="0"/>
              <a:t>მინდობით აღზრდის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ka-GE" sz="1300" dirty="0" smtClean="0"/>
              <a:t>მცირე საოჯახო ტიპის სახლებში მომსახურებით უზრუნველყოფის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 marL="265113" indent="-176213">
              <a:lnSpc>
                <a:spcPct val="120000"/>
              </a:lnSpc>
              <a:buFont typeface="Wingdings" pitchFamily="2" charset="2"/>
              <a:buChar char="Ø"/>
            </a:pPr>
            <a:r>
              <a:rPr lang="ka-GE" sz="1300" dirty="0" smtClean="0"/>
              <a:t>მიუსაფარ </a:t>
            </a:r>
            <a:r>
              <a:rPr lang="en-US" sz="1300" dirty="0" smtClean="0"/>
              <a:t> </a:t>
            </a:r>
            <a:r>
              <a:rPr lang="ka-GE" sz="1300" dirty="0" smtClean="0"/>
              <a:t>ბავშვთა თავშესაფრით უზრუნველყოფის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ka-GE" sz="1300" dirty="0" smtClean="0"/>
              <a:t>სათემო ორგანიზაციებში მომსახურებით უზრუნველყოფის ქვეპროგრამა</a:t>
            </a:r>
            <a:r>
              <a:rPr lang="en-US" sz="1300" dirty="0" smtClean="0"/>
              <a:t>.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ka-GE" sz="1300" dirty="0" smtClean="0"/>
              <a:t>მძიმე და ღრმა შეზღუდული შესაძლებლობის ან ჯანმრთელობის პრობლემების მქონე ბავშვთა სპეციალიზებული საოჯახო ტიპის მომსახურების ქვეპროგრამა.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300" b="1" dirty="0" smtClean="0"/>
              <a:t>     </a:t>
            </a:r>
            <a:r>
              <a:rPr lang="ka-GE" sz="1300" dirty="0" smtClean="0"/>
              <a:t>წლის განმავლობაში მომსახურებით </a:t>
            </a:r>
            <a:r>
              <a:rPr lang="en-US" sz="1300" dirty="0" smtClean="0"/>
              <a:t>    </a:t>
            </a:r>
            <a:r>
              <a:rPr lang="ka-GE" sz="1300" dirty="0" smtClean="0"/>
              <a:t>სარგებლობს </a:t>
            </a:r>
            <a:r>
              <a:rPr lang="ka-GE" sz="1300" b="1" dirty="0" smtClean="0"/>
              <a:t>2400</a:t>
            </a:r>
            <a:r>
              <a:rPr lang="ka-GE" sz="1300" dirty="0" smtClean="0"/>
              <a:t> -მდე ბენეფიციარი</a:t>
            </a:r>
            <a:endParaRPr lang="en-US" sz="1300" dirty="0" smtClean="0"/>
          </a:p>
          <a:p>
            <a:pPr>
              <a:buNone/>
            </a:pPr>
            <a:endParaRPr lang="en-GB" sz="1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8" name="Picture 4" descr="E:\Users\Ljinjikhadze\Desktop\სააგენტოს პრეზენტაცია\სხვადასხვა\შშმპ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9714" y="5143500"/>
            <a:ext cx="2032450" cy="15430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4265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6849" y="1"/>
            <a:ext cx="10463893" cy="638628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algn="ctr"/>
            <a:r>
              <a:rPr lang="ka-GE" sz="2400" b="1" i="1" dirty="0" smtClean="0"/>
              <a:t>მეურვეობა და მზრუნველობა</a:t>
            </a:r>
            <a:endParaRPr lang="en-GB" sz="2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51DE005E-8C41-4FD6-B0E2-0F5F82B24FE2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895351" y="714373"/>
            <a:ext cx="3409950" cy="1866901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76213" lvl="0" indent="0" algn="ctr">
              <a:buNone/>
              <a:defRPr/>
            </a:pPr>
            <a:endParaRPr lang="en-US" sz="1300" b="1" u="sng" dirty="0" smtClean="0"/>
          </a:p>
          <a:p>
            <a:pPr marL="0" lvl="0" indent="0">
              <a:buNone/>
              <a:defRPr/>
            </a:pPr>
            <a:endParaRPr lang="en-US" sz="1300" b="1" dirty="0" smtClean="0"/>
          </a:p>
          <a:p>
            <a:pPr lvl="0">
              <a:buFont typeface="Wingdings" pitchFamily="2" charset="2"/>
              <a:buChar char="Ø"/>
              <a:defRPr/>
            </a:pPr>
            <a:r>
              <a:rPr lang="ka-GE" sz="1400" dirty="0" smtClean="0"/>
              <a:t>მცირე საოჯახო ტიპის სახლებში მომსახურებას იღებს  </a:t>
            </a:r>
            <a:r>
              <a:rPr lang="ka-GE" sz="1400" b="1" dirty="0" smtClean="0"/>
              <a:t>315</a:t>
            </a:r>
            <a:r>
              <a:rPr lang="ka-GE" sz="1400" dirty="0" smtClean="0"/>
              <a:t> </a:t>
            </a:r>
            <a:r>
              <a:rPr lang="ka-GE" sz="1400" dirty="0" smtClean="0"/>
              <a:t>ბავშვი</a:t>
            </a:r>
            <a:endParaRPr lang="en-GB" sz="1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ontent Placeholder 8">
            <a:extLst>
              <a:ext uri="{FF2B5EF4-FFF2-40B4-BE49-F238E27FC236}">
                <a16:creationId xmlns="" xmlns:a16="http://schemas.microsoft.com/office/drawing/2014/main" id="{51DE005E-8C41-4FD6-B0E2-0F5F82B24FE2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8491946" y="2901313"/>
            <a:ext cx="3422468" cy="186690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176213" lvl="0" indent="0" algn="ctr">
              <a:buNone/>
              <a:defRPr/>
            </a:pPr>
            <a:endParaRPr lang="en-US" sz="1300" b="1" u="sng" dirty="0" smtClean="0"/>
          </a:p>
          <a:p>
            <a:pPr marL="0" lvl="0" indent="0">
              <a:buNone/>
              <a:defRPr/>
            </a:pPr>
            <a:endParaRPr lang="en-US" sz="1300" b="1" dirty="0" smtClean="0"/>
          </a:p>
          <a:p>
            <a:pPr>
              <a:buFont typeface="Wingdings" pitchFamily="2" charset="2"/>
              <a:buChar char="Ø"/>
            </a:pPr>
            <a:r>
              <a:rPr lang="ka-GE" sz="1400" dirty="0" smtClean="0"/>
              <a:t>მინდობით აღზრდის მომსახურებას იღებს  </a:t>
            </a:r>
            <a:r>
              <a:rPr lang="ka-GE" sz="1400" b="1" dirty="0" smtClean="0"/>
              <a:t>1584 </a:t>
            </a:r>
            <a:r>
              <a:rPr lang="ka-GE" sz="1400" dirty="0" smtClean="0"/>
              <a:t>ბენეფიციარი</a:t>
            </a:r>
            <a:endParaRPr lang="ka-GE" sz="1400" dirty="0"/>
          </a:p>
        </p:txBody>
      </p:sp>
      <p:sp>
        <p:nvSpPr>
          <p:cNvPr id="8" name="Content Placeholder 8">
            <a:extLst>
              <a:ext uri="{FF2B5EF4-FFF2-40B4-BE49-F238E27FC236}">
                <a16:creationId xmlns="" xmlns:a16="http://schemas.microsoft.com/office/drawing/2014/main" id="{51DE005E-8C41-4FD6-B0E2-0F5F82B24FE2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904876" y="2847973"/>
            <a:ext cx="3409950" cy="186690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176213" lvl="0" indent="0" algn="ctr">
              <a:buNone/>
              <a:defRPr/>
            </a:pPr>
            <a:endParaRPr lang="en-US" sz="1300" b="1" u="sng" dirty="0" smtClean="0"/>
          </a:p>
          <a:p>
            <a:pPr marL="0" lvl="0" indent="0">
              <a:buNone/>
              <a:defRPr/>
            </a:pPr>
            <a:endParaRPr lang="en-US" sz="1300" b="1" dirty="0" smtClean="0"/>
          </a:p>
          <a:p>
            <a:pPr>
              <a:buFont typeface="Wingdings" pitchFamily="2" charset="2"/>
              <a:buChar char="Ø"/>
            </a:pPr>
            <a:r>
              <a:rPr lang="ka-GE" sz="1400" dirty="0" smtClean="0"/>
              <a:t>მიუსაფარ ბავშვთა თავშესაფრებში მომსახურებას იღებს   </a:t>
            </a:r>
            <a:r>
              <a:rPr lang="ka-GE" sz="1400" b="1" dirty="0" smtClean="0"/>
              <a:t>202</a:t>
            </a:r>
            <a:r>
              <a:rPr lang="ka-GE" sz="1400" dirty="0" smtClean="0"/>
              <a:t>  ბავშვი</a:t>
            </a:r>
            <a:endParaRPr lang="ka-GE" sz="1400" dirty="0"/>
          </a:p>
        </p:txBody>
      </p:sp>
      <p:sp>
        <p:nvSpPr>
          <p:cNvPr id="12" name="Content Placeholder 8">
            <a:extLst>
              <a:ext uri="{FF2B5EF4-FFF2-40B4-BE49-F238E27FC236}">
                <a16:creationId xmlns="" xmlns:a16="http://schemas.microsoft.com/office/drawing/2014/main" id="{51DE005E-8C41-4FD6-B0E2-0F5F82B24FE2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8524876" y="638173"/>
            <a:ext cx="3409950" cy="186690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176213" lvl="0" indent="0" algn="ctr">
              <a:buNone/>
              <a:defRPr/>
            </a:pPr>
            <a:endParaRPr lang="en-US" sz="1300" b="1" u="sng" dirty="0" smtClean="0"/>
          </a:p>
          <a:p>
            <a:pPr marL="0" lvl="0" indent="0">
              <a:buNone/>
              <a:defRPr/>
            </a:pPr>
            <a:endParaRPr lang="en-US" sz="1300" b="1" dirty="0" smtClean="0"/>
          </a:p>
          <a:p>
            <a:pPr>
              <a:buFont typeface="Wingdings" pitchFamily="2" charset="2"/>
              <a:buChar char="Ø"/>
            </a:pPr>
            <a:r>
              <a:rPr lang="ka-GE" sz="1400" dirty="0" smtClean="0"/>
              <a:t>რეინტეგრაციის შემწეობას იღებს   </a:t>
            </a:r>
            <a:r>
              <a:rPr lang="ka-GE" sz="1400" b="1" dirty="0" smtClean="0"/>
              <a:t>504 </a:t>
            </a:r>
            <a:r>
              <a:rPr lang="ka-GE" sz="1400" dirty="0" smtClean="0"/>
              <a:t>ბავშვის ბიოლოგიური ოჯახი</a:t>
            </a:r>
            <a:endParaRPr lang="ka-GE" sz="1400" dirty="0"/>
          </a:p>
        </p:txBody>
      </p:sp>
      <p:pic>
        <p:nvPicPr>
          <p:cNvPr id="14" name="Picture 13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 rotWithShape="1">
          <a:blip r:embed="rId2" cstate="print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4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 r="2" b="5121"/>
          <a:stretch/>
        </p:blipFill>
        <p:spPr bwMode="auto">
          <a:xfrm>
            <a:off x="5658793" y="5730734"/>
            <a:ext cx="1188322" cy="95581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1986" name="Picture 2" descr="E:\Users\Ljinjikhadze\Desktop\სააგენტოს პრეზენტაცია\სხვადასხვა\chil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79101" y="749752"/>
            <a:ext cx="3244850" cy="1622425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sp>
        <p:nvSpPr>
          <p:cNvPr id="10" name="Content Placeholder 8">
            <a:extLst>
              <a:ext uri="{FF2B5EF4-FFF2-40B4-BE49-F238E27FC236}">
                <a16:creationId xmlns:a16="http://schemas.microsoft.com/office/drawing/2014/main" xmlns="" id="{51DE005E-8C41-4FD6-B0E2-0F5F82B24FE2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4629151" y="2857501"/>
            <a:ext cx="3409950" cy="191452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176213" lvl="0" indent="0" algn="ctr">
              <a:buNone/>
              <a:defRPr/>
            </a:pPr>
            <a:endParaRPr lang="en-US" sz="1300" b="1" u="sng" dirty="0" smtClean="0"/>
          </a:p>
          <a:p>
            <a:pPr marL="0" lvl="0" indent="0">
              <a:buNone/>
              <a:defRPr/>
            </a:pPr>
            <a:endParaRPr lang="en-US" sz="1300" b="1" dirty="0" smtClean="0"/>
          </a:p>
          <a:p>
            <a:pPr>
              <a:buFont typeface="Wingdings" pitchFamily="2" charset="2"/>
              <a:buChar char="Ø"/>
            </a:pPr>
            <a:r>
              <a:rPr lang="ka-GE" sz="1400" dirty="0" smtClean="0"/>
              <a:t>დედათა და ბავშვთა თავშესაფარში მომსახურებას იღებს </a:t>
            </a:r>
            <a:r>
              <a:rPr lang="ka-GE" sz="1400" b="1" dirty="0" smtClean="0"/>
              <a:t>68</a:t>
            </a:r>
            <a:r>
              <a:rPr lang="ka-GE" sz="1400" dirty="0" smtClean="0"/>
              <a:t> ბენეფიციარი </a:t>
            </a:r>
            <a:r>
              <a:rPr lang="ka-GE" sz="1200" dirty="0" smtClean="0"/>
              <a:t>(მათ შორის, 28 </a:t>
            </a:r>
            <a:r>
              <a:rPr lang="ka-GE" sz="1200" dirty="0" smtClean="0"/>
              <a:t>დედა და 40 </a:t>
            </a:r>
            <a:r>
              <a:rPr lang="ka-GE" sz="1200" dirty="0" smtClean="0"/>
              <a:t>ბავშვი).</a:t>
            </a:r>
            <a:endParaRPr lang="ka-GE" sz="1200" dirty="0"/>
          </a:p>
        </p:txBody>
      </p:sp>
    </p:spTree>
    <p:extLst>
      <p:ext uri="{BB962C8B-B14F-4D97-AF65-F5344CB8AC3E}">
        <p14:creationId xmlns="" xmlns:p14="http://schemas.microsoft.com/office/powerpoint/2010/main" val="364265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1392</TotalTime>
  <Words>731</Words>
  <Application>Microsoft Office PowerPoint</Application>
  <PresentationFormat>Custom</PresentationFormat>
  <Paragraphs>126</Paragraphs>
  <Slides>12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Crop</vt:lpstr>
      <vt:lpstr>სსიპ სახელმწიფო ზრუნვისა და ტრეფიკინგის მსხვერპლთა, დაზარალებულთა დახმარების სააგენტო </vt:lpstr>
      <vt:lpstr>2020 წლის 1 თებერვლის ორგანიზაციული ტრანსფორმაცია</vt:lpstr>
      <vt:lpstr>სააგენტოს რესურსები </vt:lpstr>
      <vt:lpstr>2019-2020</vt:lpstr>
      <vt:lpstr>2019-2020</vt:lpstr>
      <vt:lpstr>     2020</vt:lpstr>
      <vt:lpstr>  </vt:lpstr>
      <vt:lpstr>სოციალური რეაბილიტაციისა და ბავშვზე ზრუნვის სახელმწიფო პროგრამის ფარგლებში</vt:lpstr>
      <vt:lpstr>მეურვეობა და მზრუნველობა</vt:lpstr>
      <vt:lpstr>     2020</vt:lpstr>
      <vt:lpstr>პარტნიორები და დონორები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სამუშაო ადგილებზე ახალი კორონავირუსით (SARS-CoV-2) გამოწვეული ინფექციის (COVID-19) გავრცელების პრევენციული ღონისძიებები</dc:title>
  <dc:creator>Shorena Kubaneishvili</dc:creator>
  <cp:lastModifiedBy>Ljinjikhadze</cp:lastModifiedBy>
  <cp:revision>138</cp:revision>
  <dcterms:created xsi:type="dcterms:W3CDTF">2020-05-09T09:08:29Z</dcterms:created>
  <dcterms:modified xsi:type="dcterms:W3CDTF">2020-06-16T08:46:30Z</dcterms:modified>
</cp:coreProperties>
</file>